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342" r:id="rId4"/>
    <p:sldId id="343" r:id="rId5"/>
    <p:sldId id="259" r:id="rId6"/>
    <p:sldId id="258" r:id="rId7"/>
    <p:sldId id="321" r:id="rId8"/>
    <p:sldId id="329" r:id="rId9"/>
    <p:sldId id="355" r:id="rId10"/>
    <p:sldId id="260" r:id="rId11"/>
    <p:sldId id="353" r:id="rId12"/>
    <p:sldId id="354" r:id="rId13"/>
    <p:sldId id="262" r:id="rId14"/>
    <p:sldId id="323" r:id="rId15"/>
    <p:sldId id="324" r:id="rId16"/>
    <p:sldId id="325" r:id="rId17"/>
    <p:sldId id="326" r:id="rId18"/>
    <p:sldId id="327" r:id="rId19"/>
    <p:sldId id="322" r:id="rId20"/>
    <p:sldId id="330" r:id="rId21"/>
    <p:sldId id="328" r:id="rId22"/>
    <p:sldId id="331" r:id="rId23"/>
    <p:sldId id="332" r:id="rId24"/>
    <p:sldId id="334" r:id="rId25"/>
    <p:sldId id="333" r:id="rId26"/>
    <p:sldId id="335" r:id="rId27"/>
    <p:sldId id="263" r:id="rId28"/>
    <p:sldId id="265" r:id="rId29"/>
    <p:sldId id="341" r:id="rId30"/>
    <p:sldId id="336" r:id="rId31"/>
    <p:sldId id="337" r:id="rId32"/>
    <p:sldId id="338" r:id="rId33"/>
    <p:sldId id="339" r:id="rId34"/>
    <p:sldId id="344" r:id="rId35"/>
    <p:sldId id="345" r:id="rId36"/>
    <p:sldId id="346" r:id="rId37"/>
    <p:sldId id="347" r:id="rId38"/>
    <p:sldId id="348" r:id="rId39"/>
    <p:sldId id="350" r:id="rId40"/>
    <p:sldId id="349" r:id="rId41"/>
    <p:sldId id="351" r:id="rId42"/>
    <p:sldId id="352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BDDF"/>
    <a:srgbClr val="2E75B6"/>
    <a:srgbClr val="F4AF80"/>
    <a:srgbClr val="DB6413"/>
    <a:srgbClr val="582808"/>
    <a:srgbClr val="74350A"/>
    <a:srgbClr val="C55A11"/>
    <a:srgbClr val="E9F8F8"/>
    <a:srgbClr val="DDE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>
        <p:scale>
          <a:sx n="100" d="100"/>
          <a:sy n="100" d="100"/>
        </p:scale>
        <p:origin x="94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874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25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06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457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059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731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60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9036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39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151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121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6EE5A-2379-4452-B5C5-BC136E5749AC}" type="datetimeFigureOut">
              <a:rPr lang="es-ES" smtClean="0"/>
              <a:t>27/12/2017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2923B-A80A-4B42-8B48-F196B4771D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9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4836" y="3012074"/>
            <a:ext cx="3462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/>
              <a:t>CONSULTA PÚBLICA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8879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1" y="1530769"/>
            <a:ext cx="5129350" cy="3847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3219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Fotos de la planta actual</a:t>
            </a:r>
            <a:endParaRPr lang="es-E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1530769"/>
            <a:ext cx="5113020" cy="38347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73880" y="2270760"/>
            <a:ext cx="843501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Oficina</a:t>
            </a:r>
            <a:endParaRPr lang="es-ES" dirty="0"/>
          </a:p>
        </p:txBody>
      </p:sp>
      <p:sp>
        <p:nvSpPr>
          <p:cNvPr id="19" name="Right Arrow 18"/>
          <p:cNvSpPr/>
          <p:nvPr/>
        </p:nvSpPr>
        <p:spPr>
          <a:xfrm rot="4234129">
            <a:off x="1912471" y="2931389"/>
            <a:ext cx="598516" cy="257695"/>
          </a:xfrm>
          <a:prstGeom prst="rightArrow">
            <a:avLst/>
          </a:prstGeom>
          <a:solidFill>
            <a:schemeClr val="bg1"/>
          </a:solidFill>
          <a:ln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631085" y="2514600"/>
            <a:ext cx="2030749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Ingreso de personal</a:t>
            </a:r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6230388" y="1600200"/>
            <a:ext cx="1627369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Casa a demoler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374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3219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Fotos de la planta actual</a:t>
            </a:r>
            <a:endParaRPr lang="es-E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/>
          <a:stretch/>
        </p:blipFill>
        <p:spPr>
          <a:xfrm>
            <a:off x="5948805" y="1665287"/>
            <a:ext cx="5442634" cy="3214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r="3799"/>
          <a:stretch/>
        </p:blipFill>
        <p:spPr>
          <a:xfrm>
            <a:off x="722577" y="1665286"/>
            <a:ext cx="5054769" cy="32145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05525" y="1758142"/>
            <a:ext cx="1547796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Tanque </a:t>
            </a:r>
            <a:r>
              <a:rPr lang="es-ES" dirty="0" err="1" smtClean="0"/>
              <a:t>Imhoff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819611" y="1758142"/>
            <a:ext cx="2095574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cloración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14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3219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Fotos de la planta actual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4" y="1729047"/>
            <a:ext cx="5610225" cy="315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9"/>
          <a:stretch/>
        </p:blipFill>
        <p:spPr>
          <a:xfrm>
            <a:off x="980904" y="1729047"/>
            <a:ext cx="4472246" cy="315515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4234129">
            <a:off x="4414602" y="1667855"/>
            <a:ext cx="598516" cy="257695"/>
          </a:xfrm>
          <a:prstGeom prst="rightArrow">
            <a:avLst/>
          </a:prstGeom>
          <a:solidFill>
            <a:schemeClr val="bg1"/>
          </a:solidFill>
          <a:ln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2526387" y="1231004"/>
            <a:ext cx="2112951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Ingreso de camiones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1025372" y="4434175"/>
            <a:ext cx="2266903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Descarga de camiones</a:t>
            </a:r>
            <a:endParaRPr lang="es-ES" dirty="0"/>
          </a:p>
        </p:txBody>
      </p:sp>
      <p:sp>
        <p:nvSpPr>
          <p:cNvPr id="15" name="TextBox 14"/>
          <p:cNvSpPr txBox="1"/>
          <p:nvPr/>
        </p:nvSpPr>
        <p:spPr>
          <a:xfrm>
            <a:off x="5767881" y="1796702"/>
            <a:ext cx="1761957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Playas de secado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65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6814" y="2825807"/>
            <a:ext cx="9019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PROYECTO DE AMPLIACIÓN DE LA PLANTA DE TRATAMIENTO DE LÍQUIDOS CLOACALES DE LA CIUDAD DE SAN ANTONIO DE </a:t>
            </a:r>
            <a:r>
              <a:rPr lang="es-ES" sz="2400" dirty="0" err="1" smtClean="0"/>
              <a:t>ARECO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095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2" y="1248904"/>
            <a:ext cx="1092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objetivo principal del proyecto es cubrir la demanda actual y futura del tratamiento de líquido cloacal de la ciudad de San Antonio de </a:t>
            </a:r>
            <a:r>
              <a:rPr lang="es-ES" dirty="0" err="1" smtClean="0"/>
              <a:t>Areco</a:t>
            </a:r>
            <a:r>
              <a:rPr lang="es-ES" dirty="0" smtClean="0"/>
              <a:t>, </a:t>
            </a:r>
            <a:r>
              <a:rPr lang="es-ES" dirty="0" smtClean="0"/>
              <a:t>Villa Lía, barrios Altos de </a:t>
            </a:r>
            <a:r>
              <a:rPr lang="es-ES" dirty="0" err="1" smtClean="0"/>
              <a:t>Areco</a:t>
            </a:r>
            <a:r>
              <a:rPr lang="es-ES" dirty="0" smtClean="0"/>
              <a:t> y Prado.</a:t>
            </a:r>
            <a:endParaRPr lang="es-E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22961" y="698270"/>
            <a:ext cx="1367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Objetivos</a:t>
            </a:r>
            <a:endParaRPr lang="es-E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22961" y="2527071"/>
            <a:ext cx="96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Metas</a:t>
            </a:r>
            <a:endParaRPr lang="es-E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22962" y="3150573"/>
            <a:ext cx="10920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Aumentar el tratamiento de efluentes al de 40.000 habitantes.</a:t>
            </a:r>
          </a:p>
          <a:p>
            <a:endParaRPr lang="es-ES" dirty="0" smtClean="0"/>
          </a:p>
          <a:p>
            <a:r>
              <a:rPr lang="es-ES" dirty="0" smtClean="0"/>
              <a:t>Reducir la DBO5 de descarga a 15 mg/l</a:t>
            </a:r>
          </a:p>
          <a:p>
            <a:endParaRPr lang="es-ES" dirty="0" smtClean="0"/>
          </a:p>
          <a:p>
            <a:r>
              <a:rPr lang="es-ES" dirty="0" smtClean="0"/>
              <a:t>Construir </a:t>
            </a:r>
            <a:r>
              <a:rPr lang="es-ES" dirty="0" smtClean="0"/>
              <a:t>el sistema de tratamiento de líquidos cloacales para un período de 20 años.</a:t>
            </a:r>
          </a:p>
          <a:p>
            <a:endParaRPr lang="es-ES" dirty="0"/>
          </a:p>
          <a:p>
            <a:r>
              <a:rPr lang="es-ES" dirty="0" smtClean="0"/>
              <a:t>Acondicionar los lodos generador para su uso y disposición final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Posibilitar el funcionamiento de la planta en caso de inundación o crecida de río.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1790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228" y="2908073"/>
            <a:ext cx="102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Proyecto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48561" y="4389740"/>
            <a:ext cx="126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Ampliación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1562" y="1409473"/>
            <a:ext cx="152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Remodelación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92" y="648294"/>
            <a:ext cx="457143" cy="48888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494" y="959147"/>
            <a:ext cx="273968" cy="12699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21" y="3939414"/>
            <a:ext cx="273968" cy="1269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20189" y="1270972"/>
            <a:ext cx="619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Adaptación de las unidades existentes al nuevo proceso. Demolición de las unidades a reemplazar.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99062" y="4084129"/>
            <a:ext cx="6193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Extender la capacidad de la planta a 40.000 habitantes para cubrir la demanda por los próximos 20 años.</a:t>
            </a:r>
          </a:p>
          <a:p>
            <a:r>
              <a:rPr lang="es-ES" dirty="0" smtClean="0"/>
              <a:t>Construcción de cañería de descarga al Río </a:t>
            </a:r>
            <a:r>
              <a:rPr lang="es-ES" dirty="0" err="1" smtClean="0"/>
              <a:t>Areco</a:t>
            </a:r>
            <a:r>
              <a:rPr lang="es-ES" dirty="0" smtClean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5228" y="5537183"/>
            <a:ext cx="442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Presupuesto oficial: </a:t>
            </a:r>
            <a:r>
              <a:rPr lang="es-ES" b="1" dirty="0" smtClean="0"/>
              <a:t>$289.600.077,31 </a:t>
            </a:r>
          </a:p>
        </p:txBody>
      </p:sp>
    </p:spTree>
    <p:extLst>
      <p:ext uri="{BB962C8B-B14F-4D97-AF65-F5344CB8AC3E}">
        <p14:creationId xmlns:p14="http://schemas.microsoft.com/office/powerpoint/2010/main" val="24703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228" y="2946173"/>
            <a:ext cx="156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Remodelación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3953" y="1456868"/>
            <a:ext cx="736576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smtClean="0"/>
              <a:t>Demolición de cámara de cloración.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Demolición de casa vieja.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Demolición de cámaras de drenaje.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Reubicación de cañerías.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Modificación de cañería de descarga.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Demolición de cámara de descarga de camiones.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Modificación de descarga del tanque </a:t>
            </a:r>
            <a:r>
              <a:rPr lang="es-ES" dirty="0" err="1" smtClean="0"/>
              <a:t>Imhoff</a:t>
            </a:r>
            <a:r>
              <a:rPr lang="es-E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Construcción de rampas en playa de secado.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935" y="1235035"/>
            <a:ext cx="356917" cy="38170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5228" y="5537183"/>
            <a:ext cx="442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Presupuesto oficial: </a:t>
            </a:r>
            <a:r>
              <a:rPr lang="es-ES" b="1" dirty="0" smtClean="0"/>
              <a:t>$1.924.602,63 </a:t>
            </a:r>
          </a:p>
        </p:txBody>
      </p:sp>
    </p:spTree>
    <p:extLst>
      <p:ext uri="{BB962C8B-B14F-4D97-AF65-F5344CB8AC3E}">
        <p14:creationId xmlns:p14="http://schemas.microsoft.com/office/powerpoint/2010/main" val="9858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228" y="2946173"/>
            <a:ext cx="156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Ampliación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5852" y="1358742"/>
            <a:ext cx="73657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Cámara de ingreso y bypass</a:t>
            </a:r>
          </a:p>
          <a:p>
            <a:r>
              <a:rPr lang="es-ES" dirty="0" smtClean="0"/>
              <a:t>Estación de bombeo</a:t>
            </a:r>
          </a:p>
          <a:p>
            <a:r>
              <a:rPr lang="es-ES" dirty="0" smtClean="0"/>
              <a:t>Desarenador y </a:t>
            </a:r>
            <a:r>
              <a:rPr lang="es-ES" dirty="0" err="1" smtClean="0"/>
              <a:t>desengrasador</a:t>
            </a:r>
            <a:endParaRPr lang="es-ES" dirty="0" smtClean="0"/>
          </a:p>
          <a:p>
            <a:r>
              <a:rPr lang="es-ES" dirty="0" smtClean="0"/>
              <a:t>Cámara de aireación</a:t>
            </a:r>
          </a:p>
          <a:p>
            <a:r>
              <a:rPr lang="es-ES" dirty="0" smtClean="0"/>
              <a:t>Cámara de reparto</a:t>
            </a:r>
          </a:p>
          <a:p>
            <a:r>
              <a:rPr lang="es-ES" dirty="0" smtClean="0"/>
              <a:t>Cuatro (4) clarificadores</a:t>
            </a:r>
          </a:p>
          <a:p>
            <a:r>
              <a:rPr lang="es-ES" dirty="0" smtClean="0"/>
              <a:t>Cámara de cloración</a:t>
            </a:r>
          </a:p>
          <a:p>
            <a:r>
              <a:rPr lang="es-ES" dirty="0" smtClean="0"/>
              <a:t>Cámara de recirculación de lodos y sobrenadantes</a:t>
            </a:r>
          </a:p>
          <a:p>
            <a:r>
              <a:rPr lang="es-ES" dirty="0" err="1" smtClean="0"/>
              <a:t>Espesador</a:t>
            </a:r>
            <a:r>
              <a:rPr lang="es-ES" dirty="0" smtClean="0"/>
              <a:t> de lodos</a:t>
            </a:r>
          </a:p>
          <a:p>
            <a:r>
              <a:rPr lang="es-ES" dirty="0" smtClean="0"/>
              <a:t>Almacenador de lodos</a:t>
            </a:r>
          </a:p>
          <a:p>
            <a:r>
              <a:rPr lang="es-ES" dirty="0" smtClean="0"/>
              <a:t>Sala de deshidratación de lodos</a:t>
            </a:r>
          </a:p>
          <a:p>
            <a:r>
              <a:rPr lang="es-ES" dirty="0" smtClean="0"/>
              <a:t>Sala de </a:t>
            </a:r>
            <a:r>
              <a:rPr lang="es-ES" dirty="0" err="1" smtClean="0"/>
              <a:t>soplantes</a:t>
            </a:r>
            <a:endParaRPr lang="es-ES" dirty="0" smtClean="0"/>
          </a:p>
          <a:p>
            <a:r>
              <a:rPr lang="es-ES" dirty="0" smtClean="0"/>
              <a:t>Edificaciones: Oficinas administrativas, portería, taller, sala eléctrica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935" y="1235035"/>
            <a:ext cx="356917" cy="38170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5228" y="5537183"/>
            <a:ext cx="442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Presupuesto oficial: </a:t>
            </a:r>
            <a:r>
              <a:rPr lang="es-ES" b="1" dirty="0" smtClean="0"/>
              <a:t>$284.841.929,33 </a:t>
            </a:r>
          </a:p>
        </p:txBody>
      </p:sp>
    </p:spTree>
    <p:extLst>
      <p:ext uri="{BB962C8B-B14F-4D97-AF65-F5344CB8AC3E}">
        <p14:creationId xmlns:p14="http://schemas.microsoft.com/office/powerpoint/2010/main" val="33290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228" y="2974748"/>
            <a:ext cx="156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Ampliación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5852" y="2836248"/>
            <a:ext cx="736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Ampliación de la descarga al Río </a:t>
            </a:r>
            <a:r>
              <a:rPr lang="es-ES" dirty="0" err="1" smtClean="0"/>
              <a:t>Areco</a:t>
            </a:r>
            <a:r>
              <a:rPr lang="es-ES" dirty="0" smtClean="0"/>
              <a:t> mediante la instalación de una cañería en paralelo a la actual y construcción de cámaras de inspección.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62" y="2194635"/>
            <a:ext cx="194538" cy="208047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5228" y="5537183"/>
            <a:ext cx="442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Presupuesto oficial: </a:t>
            </a:r>
            <a:r>
              <a:rPr lang="es-ES" b="1" dirty="0" smtClean="0"/>
              <a:t>$2.833.545,35 </a:t>
            </a:r>
          </a:p>
        </p:txBody>
      </p:sp>
    </p:spTree>
    <p:extLst>
      <p:ext uri="{BB962C8B-B14F-4D97-AF65-F5344CB8AC3E}">
        <p14:creationId xmlns:p14="http://schemas.microsoft.com/office/powerpoint/2010/main" val="240594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99" y="1401436"/>
            <a:ext cx="7122696" cy="4464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97" y="1398148"/>
            <a:ext cx="7245430" cy="4522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310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Ampliación de la planta</a:t>
            </a:r>
            <a:endParaRPr lang="es-ES" sz="2400" dirty="0"/>
          </a:p>
        </p:txBody>
      </p:sp>
      <p:sp>
        <p:nvSpPr>
          <p:cNvPr id="4" name="Right Arrow 3"/>
          <p:cNvSpPr/>
          <p:nvPr/>
        </p:nvSpPr>
        <p:spPr>
          <a:xfrm rot="16200000">
            <a:off x="4669799" y="5850410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3829049" y="6032649"/>
            <a:ext cx="2030749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Ingreso de personal</a:t>
            </a:r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9662194" y="200478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/>
          <p:cNvSpPr txBox="1"/>
          <p:nvPr/>
        </p:nvSpPr>
        <p:spPr>
          <a:xfrm>
            <a:off x="9696912" y="1591763"/>
            <a:ext cx="2112951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Ingreso de camiones</a:t>
            </a:r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6071561" y="787896"/>
            <a:ext cx="2095574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cloración</a:t>
            </a:r>
            <a:endParaRPr lang="es-ES" dirty="0"/>
          </a:p>
        </p:txBody>
      </p:sp>
      <p:sp>
        <p:nvSpPr>
          <p:cNvPr id="18" name="Right Arrow 17"/>
          <p:cNvSpPr/>
          <p:nvPr/>
        </p:nvSpPr>
        <p:spPr>
          <a:xfrm rot="2695009">
            <a:off x="4083394" y="1520275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ight Arrow 18"/>
          <p:cNvSpPr/>
          <p:nvPr/>
        </p:nvSpPr>
        <p:spPr>
          <a:xfrm rot="2303800">
            <a:off x="4719052" y="2281710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ight Arrow 19"/>
          <p:cNvSpPr/>
          <p:nvPr/>
        </p:nvSpPr>
        <p:spPr>
          <a:xfrm rot="2942567">
            <a:off x="2810343" y="2884151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ight Arrow 20"/>
          <p:cNvSpPr/>
          <p:nvPr/>
        </p:nvSpPr>
        <p:spPr>
          <a:xfrm rot="2695009">
            <a:off x="4262657" y="4989926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3523379" y="4664079"/>
            <a:ext cx="843501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Oficina</a:t>
            </a:r>
            <a:endParaRPr lang="es-ES" dirty="0"/>
          </a:p>
        </p:txBody>
      </p:sp>
      <p:sp>
        <p:nvSpPr>
          <p:cNvPr id="22" name="Right Arrow 21"/>
          <p:cNvSpPr/>
          <p:nvPr/>
        </p:nvSpPr>
        <p:spPr>
          <a:xfrm rot="2695009">
            <a:off x="2842409" y="5065871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1545432" y="4741402"/>
            <a:ext cx="1391920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Desarenador</a:t>
            </a:r>
            <a:endParaRPr lang="es-E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6940520" y="1227797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ight Arrow 24"/>
          <p:cNvSpPr/>
          <p:nvPr/>
        </p:nvSpPr>
        <p:spPr>
          <a:xfrm>
            <a:off x="4538655" y="3272557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1247305" y="3214167"/>
            <a:ext cx="3291350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recirculación de lodos</a:t>
            </a:r>
            <a:endParaRPr lang="es-ES" dirty="0"/>
          </a:p>
        </p:txBody>
      </p:sp>
      <p:sp>
        <p:nvSpPr>
          <p:cNvPr id="28" name="Right Arrow 27"/>
          <p:cNvSpPr/>
          <p:nvPr/>
        </p:nvSpPr>
        <p:spPr>
          <a:xfrm rot="14878413">
            <a:off x="6813520" y="3379938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Box 28"/>
          <p:cNvSpPr txBox="1"/>
          <p:nvPr/>
        </p:nvSpPr>
        <p:spPr>
          <a:xfrm>
            <a:off x="9418822" y="2658090"/>
            <a:ext cx="226690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Descarga de camiones</a:t>
            </a:r>
            <a:endParaRPr lang="es-ES" dirty="0"/>
          </a:p>
        </p:txBody>
      </p:sp>
      <p:sp>
        <p:nvSpPr>
          <p:cNvPr id="30" name="Right Arrow 29"/>
          <p:cNvSpPr/>
          <p:nvPr/>
        </p:nvSpPr>
        <p:spPr>
          <a:xfrm rot="10800000">
            <a:off x="9042414" y="2752147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6050227" y="4542461"/>
            <a:ext cx="193059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ingreso</a:t>
            </a:r>
            <a:endParaRPr lang="es-ES" dirty="0"/>
          </a:p>
        </p:txBody>
      </p:sp>
      <p:sp>
        <p:nvSpPr>
          <p:cNvPr id="32" name="Right Arrow 31"/>
          <p:cNvSpPr/>
          <p:nvPr/>
        </p:nvSpPr>
        <p:spPr>
          <a:xfrm rot="8620516">
            <a:off x="5690163" y="4726201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extBox 14"/>
          <p:cNvSpPr txBox="1"/>
          <p:nvPr/>
        </p:nvSpPr>
        <p:spPr>
          <a:xfrm>
            <a:off x="798845" y="2552868"/>
            <a:ext cx="2103717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aireación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2740702" y="1195806"/>
            <a:ext cx="1434880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clarificadores</a:t>
            </a:r>
            <a:endParaRPr lang="es-ES" dirty="0"/>
          </a:p>
        </p:txBody>
      </p:sp>
      <p:sp>
        <p:nvSpPr>
          <p:cNvPr id="11" name="TextBox 10"/>
          <p:cNvSpPr txBox="1"/>
          <p:nvPr/>
        </p:nvSpPr>
        <p:spPr>
          <a:xfrm>
            <a:off x="6626940" y="3617684"/>
            <a:ext cx="228620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Almacenador de lodos</a:t>
            </a:r>
            <a:endParaRPr lang="es-ES" dirty="0"/>
          </a:p>
        </p:txBody>
      </p:sp>
      <p:sp>
        <p:nvSpPr>
          <p:cNvPr id="33" name="TextBox 32"/>
          <p:cNvSpPr txBox="1"/>
          <p:nvPr/>
        </p:nvSpPr>
        <p:spPr>
          <a:xfrm>
            <a:off x="8104873" y="3198412"/>
            <a:ext cx="1592039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Deshidratación</a:t>
            </a:r>
            <a:endParaRPr lang="es-ES" dirty="0"/>
          </a:p>
        </p:txBody>
      </p:sp>
      <p:sp>
        <p:nvSpPr>
          <p:cNvPr id="34" name="Right Arrow 33"/>
          <p:cNvSpPr/>
          <p:nvPr/>
        </p:nvSpPr>
        <p:spPr>
          <a:xfrm rot="13626198">
            <a:off x="7780608" y="3157225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TextBox 34"/>
          <p:cNvSpPr txBox="1"/>
          <p:nvPr/>
        </p:nvSpPr>
        <p:spPr>
          <a:xfrm>
            <a:off x="6050227" y="4080072"/>
            <a:ext cx="1999265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 smtClean="0"/>
              <a:t>Espesador</a:t>
            </a:r>
            <a:r>
              <a:rPr lang="es-ES" dirty="0" smtClean="0"/>
              <a:t> de lodos</a:t>
            </a:r>
            <a:endParaRPr lang="es-ES" dirty="0"/>
          </a:p>
        </p:txBody>
      </p:sp>
      <p:sp>
        <p:nvSpPr>
          <p:cNvPr id="36" name="Right Arrow 35"/>
          <p:cNvSpPr/>
          <p:nvPr/>
        </p:nvSpPr>
        <p:spPr>
          <a:xfrm rot="13045727">
            <a:off x="5690100" y="4048548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2856860" y="1974466"/>
            <a:ext cx="1944378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reparto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09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9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4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900"/>
                            </p:stCondLst>
                            <p:childTnLst>
                              <p:par>
                                <p:cTn id="45" presetID="6" presetClass="emph" presetSubtype="0" repeatCount="3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3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300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3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49" dur="3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0" dur="3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3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7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2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2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7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7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2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2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7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37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42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2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7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67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72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82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7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7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2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" grpId="0" animBg="1"/>
      <p:bldP spid="9" grpId="1" animBg="1"/>
      <p:bldP spid="9" grpId="2" animBg="1"/>
      <p:bldP spid="10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16" grpId="0" animBg="1"/>
      <p:bldP spid="22" grpId="0" animBg="1"/>
      <p:bldP spid="17" grpId="0" animBg="1"/>
      <p:bldP spid="23" grpId="0" animBg="1"/>
      <p:bldP spid="25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15" grpId="0" animBg="1"/>
      <p:bldP spid="14" grpId="0" animBg="1"/>
      <p:bldP spid="11" grpId="0" animBg="1"/>
      <p:bldP spid="33" grpId="0" animBg="1"/>
      <p:bldP spid="34" grpId="0" animBg="1"/>
      <p:bldP spid="35" grpId="0" animBg="1"/>
      <p:bldP spid="36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31" y="507771"/>
            <a:ext cx="9373173" cy="61006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1"/>
            <a:ext cx="10854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Proyecto de ampliación de la planta de tratamiento de líquidos cloacales de la ciudad de San Antonio de </a:t>
            </a:r>
            <a:r>
              <a:rPr lang="es-ES" sz="2400" dirty="0" err="1" smtClean="0"/>
              <a:t>Areco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76231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99" y="1401436"/>
            <a:ext cx="7122696" cy="4464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97" y="1398148"/>
            <a:ext cx="7245430" cy="4522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588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Circuito de descarga de camiones atmosférico</a:t>
            </a:r>
            <a:endParaRPr lang="es-ES" sz="2400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9662194" y="200478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/>
          <p:cNvSpPr txBox="1"/>
          <p:nvPr/>
        </p:nvSpPr>
        <p:spPr>
          <a:xfrm>
            <a:off x="9696912" y="1591763"/>
            <a:ext cx="2112951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Ingreso de camiones</a:t>
            </a:r>
            <a:endParaRPr lang="es-ES" dirty="0"/>
          </a:p>
        </p:txBody>
      </p:sp>
      <p:sp>
        <p:nvSpPr>
          <p:cNvPr id="30" name="Right Arrow 29"/>
          <p:cNvSpPr/>
          <p:nvPr/>
        </p:nvSpPr>
        <p:spPr>
          <a:xfrm rot="3600000">
            <a:off x="8266787" y="2403780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ight Arrow 31"/>
          <p:cNvSpPr/>
          <p:nvPr/>
        </p:nvSpPr>
        <p:spPr>
          <a:xfrm rot="2140196">
            <a:off x="5213188" y="4719194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52" y="2129821"/>
            <a:ext cx="1702317" cy="603880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 rot="7751436">
            <a:off x="8587868" y="2466455"/>
            <a:ext cx="336442" cy="163021"/>
          </a:xfrm>
          <a:prstGeom prst="rightArrow">
            <a:avLst/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ight Arrow 40"/>
          <p:cNvSpPr/>
          <p:nvPr/>
        </p:nvSpPr>
        <p:spPr>
          <a:xfrm rot="8915143">
            <a:off x="6670015" y="3442376"/>
            <a:ext cx="1889562" cy="163021"/>
          </a:xfrm>
          <a:prstGeom prst="rightArrow">
            <a:avLst/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ight Arrow 41"/>
          <p:cNvSpPr/>
          <p:nvPr/>
        </p:nvSpPr>
        <p:spPr>
          <a:xfrm rot="9754154">
            <a:off x="5715154" y="4189817"/>
            <a:ext cx="730860" cy="163021"/>
          </a:xfrm>
          <a:prstGeom prst="rightArrow">
            <a:avLst/>
          </a:prstGeom>
          <a:solidFill>
            <a:srgbClr val="DB641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ight Arrow 42"/>
          <p:cNvSpPr/>
          <p:nvPr/>
        </p:nvSpPr>
        <p:spPr>
          <a:xfrm rot="5400000">
            <a:off x="5431530" y="4620840"/>
            <a:ext cx="474873" cy="163021"/>
          </a:xfrm>
          <a:prstGeom prst="rightArrow">
            <a:avLst/>
          </a:prstGeom>
          <a:solidFill>
            <a:srgbClr val="DB641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ight Arrow 43"/>
          <p:cNvSpPr/>
          <p:nvPr/>
        </p:nvSpPr>
        <p:spPr>
          <a:xfrm>
            <a:off x="7098708" y="4347932"/>
            <a:ext cx="991408" cy="163021"/>
          </a:xfrm>
          <a:prstGeom prst="rightArrow">
            <a:avLst/>
          </a:prstGeom>
          <a:solidFill>
            <a:srgbClr val="58280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84" y="4223220"/>
            <a:ext cx="1702317" cy="60388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>
            <a:off x="8895674" y="4362139"/>
            <a:ext cx="492539" cy="163021"/>
          </a:xfrm>
          <a:prstGeom prst="rightArrow">
            <a:avLst/>
          </a:prstGeom>
          <a:solidFill>
            <a:srgbClr val="58280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3404818" y="4443649"/>
            <a:ext cx="193059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ingreso</a:t>
            </a:r>
            <a:endParaRPr lang="es-ES" dirty="0"/>
          </a:p>
        </p:txBody>
      </p:sp>
      <p:sp>
        <p:nvSpPr>
          <p:cNvPr id="50" name="Right Arrow 49"/>
          <p:cNvSpPr/>
          <p:nvPr/>
        </p:nvSpPr>
        <p:spPr>
          <a:xfrm rot="2140196">
            <a:off x="5715548" y="4014841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TextBox 48"/>
          <p:cNvSpPr txBox="1"/>
          <p:nvPr/>
        </p:nvSpPr>
        <p:spPr>
          <a:xfrm>
            <a:off x="3633439" y="3696756"/>
            <a:ext cx="214443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Efluente </a:t>
            </a:r>
            <a:r>
              <a:rPr lang="es-ES" dirty="0" err="1" smtClean="0"/>
              <a:t>semitratado</a:t>
            </a:r>
            <a:endParaRPr lang="es-ES" dirty="0"/>
          </a:p>
        </p:txBody>
      </p:sp>
      <p:sp>
        <p:nvSpPr>
          <p:cNvPr id="51" name="TextBox 50"/>
          <p:cNvSpPr txBox="1"/>
          <p:nvPr/>
        </p:nvSpPr>
        <p:spPr>
          <a:xfrm>
            <a:off x="7183830" y="3976956"/>
            <a:ext cx="737702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Lodos</a:t>
            </a:r>
            <a:endParaRPr lang="es-ES" dirty="0"/>
          </a:p>
        </p:txBody>
      </p:sp>
      <p:sp>
        <p:nvSpPr>
          <p:cNvPr id="29" name="TextBox 28"/>
          <p:cNvSpPr txBox="1"/>
          <p:nvPr/>
        </p:nvSpPr>
        <p:spPr>
          <a:xfrm>
            <a:off x="6111804" y="2032963"/>
            <a:ext cx="226690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Descarga de camiones</a:t>
            </a:r>
            <a:endParaRPr lang="es-ES" dirty="0"/>
          </a:p>
        </p:txBody>
      </p:sp>
      <p:sp>
        <p:nvSpPr>
          <p:cNvPr id="52" name="TextBox 51"/>
          <p:cNvSpPr txBox="1"/>
          <p:nvPr/>
        </p:nvSpPr>
        <p:spPr>
          <a:xfrm>
            <a:off x="6540834" y="2344372"/>
            <a:ext cx="1452834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(Desarenado)</a:t>
            </a:r>
            <a:endParaRPr lang="es-ES" dirty="0"/>
          </a:p>
        </p:txBody>
      </p:sp>
      <p:sp>
        <p:nvSpPr>
          <p:cNvPr id="54" name="Right Arrow 53"/>
          <p:cNvSpPr/>
          <p:nvPr/>
        </p:nvSpPr>
        <p:spPr>
          <a:xfrm rot="13492584">
            <a:off x="7002770" y="4706315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TextBox 52"/>
          <p:cNvSpPr txBox="1"/>
          <p:nvPr/>
        </p:nvSpPr>
        <p:spPr>
          <a:xfrm>
            <a:off x="7220444" y="4866528"/>
            <a:ext cx="1546449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Tanque </a:t>
            </a:r>
            <a:r>
              <a:rPr lang="es-ES" dirty="0" err="1" smtClean="0"/>
              <a:t>Imohff</a:t>
            </a:r>
            <a:endParaRPr lang="es-ES" dirty="0"/>
          </a:p>
        </p:txBody>
      </p:sp>
      <p:sp>
        <p:nvSpPr>
          <p:cNvPr id="55" name="TextBox 54"/>
          <p:cNvSpPr txBox="1"/>
          <p:nvPr/>
        </p:nvSpPr>
        <p:spPr>
          <a:xfrm>
            <a:off x="9431947" y="4880647"/>
            <a:ext cx="1712328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Disposición final</a:t>
            </a:r>
            <a:endParaRPr lang="es-ES" dirty="0"/>
          </a:p>
        </p:txBody>
      </p:sp>
      <p:sp>
        <p:nvSpPr>
          <p:cNvPr id="56" name="TextBox 55"/>
          <p:cNvSpPr txBox="1"/>
          <p:nvPr/>
        </p:nvSpPr>
        <p:spPr>
          <a:xfrm>
            <a:off x="3612893" y="4778199"/>
            <a:ext cx="1559000" cy="307777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 smtClean="0"/>
              <a:t>(A proceso nuevo)</a:t>
            </a:r>
            <a:endParaRPr lang="es-ES" sz="1400" dirty="0"/>
          </a:p>
        </p:txBody>
      </p:sp>
      <p:sp>
        <p:nvSpPr>
          <p:cNvPr id="58" name="Right Arrow 57"/>
          <p:cNvSpPr/>
          <p:nvPr/>
        </p:nvSpPr>
        <p:spPr>
          <a:xfrm rot="8352009">
            <a:off x="8856466" y="3712983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TextBox 56"/>
          <p:cNvSpPr txBox="1"/>
          <p:nvPr/>
        </p:nvSpPr>
        <p:spPr>
          <a:xfrm>
            <a:off x="9130465" y="3393216"/>
            <a:ext cx="1761957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Playas de secado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474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800"/>
                            </p:stCondLst>
                            <p:childTnLst>
                              <p:par>
                                <p:cTn id="34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5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600"/>
                            </p:stCondLst>
                            <p:childTnLst>
                              <p:par>
                                <p:cTn id="41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4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4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900"/>
                            </p:stCondLst>
                            <p:childTnLst>
                              <p:par>
                                <p:cTn id="56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5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2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7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7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200"/>
                            </p:stCondLst>
                            <p:childTnLst>
                              <p:par>
                                <p:cTn id="71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5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500"/>
                            </p:stCondLst>
                            <p:childTnLst>
                              <p:par>
                                <p:cTn id="9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8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3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8300"/>
                            </p:stCondLst>
                            <p:childTnLst>
                              <p:par>
                                <p:cTn id="10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88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9300"/>
                            </p:stCondLst>
                            <p:childTnLst>
                              <p:par>
                                <p:cTn id="114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96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600"/>
                            </p:stCondLst>
                            <p:childTnLst>
                              <p:par>
                                <p:cTn id="12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0" grpId="0" animBg="1"/>
      <p:bldP spid="32" grpId="0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7" grpId="0" animBg="1"/>
      <p:bldP spid="47" grpId="1" animBg="1"/>
      <p:bldP spid="31" grpId="0" animBg="1"/>
      <p:bldP spid="50" grpId="0" animBg="1"/>
      <p:bldP spid="49" grpId="0" animBg="1"/>
      <p:bldP spid="51" grpId="0" animBg="1"/>
      <p:bldP spid="29" grpId="0" animBg="1"/>
      <p:bldP spid="52" grpId="0" animBg="1"/>
      <p:bldP spid="54" grpId="0" animBg="1"/>
      <p:bldP spid="53" grpId="0" animBg="1"/>
      <p:bldP spid="55" grpId="0" animBg="1"/>
      <p:bldP spid="56" grpId="0" animBg="1"/>
      <p:bldP spid="58" grpId="0" animBg="1"/>
      <p:bldP spid="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961" y="698270"/>
            <a:ext cx="588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Circuito de descarga de camiones atmosférico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t="8799" r="21361" b="20465"/>
          <a:stretch/>
        </p:blipFill>
        <p:spPr>
          <a:xfrm>
            <a:off x="2221164" y="1720735"/>
            <a:ext cx="6999316" cy="37573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38783" y="1782393"/>
            <a:ext cx="2889124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Descarga de camiones nueva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20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1" y="698270"/>
            <a:ext cx="588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Circuito de descarga de camiones atmosférico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22961" y="2042578"/>
            <a:ext cx="97009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Construcción de cámara de descarga de camiones atmosféricos.</a:t>
            </a:r>
          </a:p>
          <a:p>
            <a:endParaRPr lang="es-ES" dirty="0"/>
          </a:p>
          <a:p>
            <a:r>
              <a:rPr lang="es-ES" dirty="0" smtClean="0"/>
              <a:t>Pretratamiento del afluente mediante desarenado para mejorar el proceso en el tanque </a:t>
            </a:r>
            <a:r>
              <a:rPr lang="es-ES" dirty="0" err="1" smtClean="0"/>
              <a:t>Imhoff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smtClean="0"/>
              <a:t>Utilización del tanque </a:t>
            </a:r>
            <a:r>
              <a:rPr lang="es-ES" dirty="0" err="1" smtClean="0"/>
              <a:t>Imhoff</a:t>
            </a:r>
            <a:r>
              <a:rPr lang="es-ES" dirty="0" smtClean="0"/>
              <a:t> y playas de secado actuales.</a:t>
            </a:r>
          </a:p>
          <a:p>
            <a:endParaRPr lang="es-ES" dirty="0"/>
          </a:p>
          <a:p>
            <a:r>
              <a:rPr lang="es-ES" dirty="0" smtClean="0"/>
              <a:t>Construcción de rampa de acceso a las playas de secado para disminuir costos de extracción de lodos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/>
              <a:t>Disposición final de lodos en el </a:t>
            </a:r>
            <a:r>
              <a:rPr lang="es-ES" dirty="0" err="1"/>
              <a:t>CEAMSE</a:t>
            </a:r>
            <a:r>
              <a:rPr lang="es-ES" dirty="0"/>
              <a:t>.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36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99" y="1401436"/>
            <a:ext cx="7122696" cy="4464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97" y="1398148"/>
            <a:ext cx="7245430" cy="4522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4234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Circuito de tratamiento principal</a:t>
            </a:r>
            <a:endParaRPr lang="es-ES" sz="2400" dirty="0"/>
          </a:p>
        </p:txBody>
      </p:sp>
      <p:sp>
        <p:nvSpPr>
          <p:cNvPr id="32" name="Right Arrow 31"/>
          <p:cNvSpPr/>
          <p:nvPr/>
        </p:nvSpPr>
        <p:spPr>
          <a:xfrm rot="13313430">
            <a:off x="5672193" y="508472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5931936" y="5260980"/>
            <a:ext cx="193059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ingreso</a:t>
            </a:r>
            <a:endParaRPr lang="es-ES" dirty="0"/>
          </a:p>
        </p:txBody>
      </p:sp>
      <p:sp>
        <p:nvSpPr>
          <p:cNvPr id="54" name="Right Arrow 53"/>
          <p:cNvSpPr/>
          <p:nvPr/>
        </p:nvSpPr>
        <p:spPr>
          <a:xfrm rot="11245425">
            <a:off x="5535301" y="4592828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TextBox 52"/>
          <p:cNvSpPr txBox="1"/>
          <p:nvPr/>
        </p:nvSpPr>
        <p:spPr>
          <a:xfrm>
            <a:off x="5878734" y="4635525"/>
            <a:ext cx="2093265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Estación de bombeo</a:t>
            </a:r>
            <a:endParaRPr lang="es-ES" dirty="0"/>
          </a:p>
        </p:txBody>
      </p:sp>
      <p:sp>
        <p:nvSpPr>
          <p:cNvPr id="33" name="Bent-Up Arrow 32"/>
          <p:cNvSpPr/>
          <p:nvPr/>
        </p:nvSpPr>
        <p:spPr>
          <a:xfrm rot="5400000">
            <a:off x="2435556" y="2022120"/>
            <a:ext cx="2878711" cy="3349274"/>
          </a:xfrm>
          <a:prstGeom prst="bentUpArrow">
            <a:avLst>
              <a:gd name="adj1" fmla="val 1680"/>
              <a:gd name="adj2" fmla="val 2595"/>
              <a:gd name="adj3" fmla="val 5235"/>
            </a:avLst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TextBox 33"/>
          <p:cNvSpPr txBox="1"/>
          <p:nvPr/>
        </p:nvSpPr>
        <p:spPr>
          <a:xfrm>
            <a:off x="841362" y="2042913"/>
            <a:ext cx="1288580" cy="646331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Red cloacal actual</a:t>
            </a:r>
            <a:endParaRPr lang="es-ES" dirty="0"/>
          </a:p>
        </p:txBody>
      </p:sp>
      <p:sp>
        <p:nvSpPr>
          <p:cNvPr id="35" name="Right Arrow 34"/>
          <p:cNvSpPr/>
          <p:nvPr/>
        </p:nvSpPr>
        <p:spPr>
          <a:xfrm rot="16200000">
            <a:off x="5068376" y="5612057"/>
            <a:ext cx="1135132" cy="143151"/>
          </a:xfrm>
          <a:prstGeom prst="rightArrow">
            <a:avLst>
              <a:gd name="adj1" fmla="val 30987"/>
              <a:gd name="adj2" fmla="val 104527"/>
            </a:avLst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TextBox 35"/>
          <p:cNvSpPr txBox="1"/>
          <p:nvPr/>
        </p:nvSpPr>
        <p:spPr>
          <a:xfrm>
            <a:off x="3571809" y="5968507"/>
            <a:ext cx="1928115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Red cloacal nueva</a:t>
            </a:r>
            <a:endParaRPr lang="es-ES" dirty="0"/>
          </a:p>
        </p:txBody>
      </p:sp>
      <p:sp>
        <p:nvSpPr>
          <p:cNvPr id="38" name="Right Arrow 37"/>
          <p:cNvSpPr/>
          <p:nvPr/>
        </p:nvSpPr>
        <p:spPr>
          <a:xfrm rot="12829564">
            <a:off x="5342042" y="4779915"/>
            <a:ext cx="292711" cy="163021"/>
          </a:xfrm>
          <a:prstGeom prst="rightArrow">
            <a:avLst/>
          </a:prstGeom>
          <a:solidFill>
            <a:srgbClr val="58280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ight Arrow 39"/>
          <p:cNvSpPr/>
          <p:nvPr/>
        </p:nvSpPr>
        <p:spPr>
          <a:xfrm rot="8298662">
            <a:off x="3622711" y="4958449"/>
            <a:ext cx="803431" cy="163021"/>
          </a:xfrm>
          <a:prstGeom prst="rightArrow">
            <a:avLst/>
          </a:prstGeom>
          <a:solidFill>
            <a:srgbClr val="58280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ight Arrow 44"/>
          <p:cNvSpPr/>
          <p:nvPr/>
        </p:nvSpPr>
        <p:spPr>
          <a:xfrm>
            <a:off x="2597450" y="5301967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TextBox 47"/>
          <p:cNvSpPr txBox="1"/>
          <p:nvPr/>
        </p:nvSpPr>
        <p:spPr>
          <a:xfrm>
            <a:off x="1173350" y="5230621"/>
            <a:ext cx="1391920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Desarenador</a:t>
            </a:r>
            <a:endParaRPr lang="es-ES" dirty="0"/>
          </a:p>
        </p:txBody>
      </p:sp>
      <p:sp>
        <p:nvSpPr>
          <p:cNvPr id="60" name="Right Arrow 59"/>
          <p:cNvSpPr/>
          <p:nvPr/>
        </p:nvSpPr>
        <p:spPr>
          <a:xfrm rot="3354910">
            <a:off x="2944935" y="1633763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TextBox 58"/>
          <p:cNvSpPr txBox="1"/>
          <p:nvPr/>
        </p:nvSpPr>
        <p:spPr>
          <a:xfrm>
            <a:off x="978949" y="1318458"/>
            <a:ext cx="2103717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Cámara de aireación</a:t>
            </a:r>
            <a:endParaRPr lang="es-ES" dirty="0"/>
          </a:p>
        </p:txBody>
      </p:sp>
      <p:sp>
        <p:nvSpPr>
          <p:cNvPr id="62" name="Right Arrow 61"/>
          <p:cNvSpPr/>
          <p:nvPr/>
        </p:nvSpPr>
        <p:spPr>
          <a:xfrm rot="5400000">
            <a:off x="4531030" y="1494600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TextBox 60"/>
          <p:cNvSpPr txBox="1"/>
          <p:nvPr/>
        </p:nvSpPr>
        <p:spPr>
          <a:xfrm>
            <a:off x="3988162" y="1159279"/>
            <a:ext cx="1460528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Clarificadores</a:t>
            </a:r>
            <a:endParaRPr lang="es-ES" dirty="0"/>
          </a:p>
        </p:txBody>
      </p:sp>
      <p:sp>
        <p:nvSpPr>
          <p:cNvPr id="64" name="Right Arrow 63"/>
          <p:cNvSpPr/>
          <p:nvPr/>
        </p:nvSpPr>
        <p:spPr>
          <a:xfrm rot="8514896">
            <a:off x="7192431" y="126285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TextBox 64"/>
          <p:cNvSpPr txBox="1"/>
          <p:nvPr/>
        </p:nvSpPr>
        <p:spPr>
          <a:xfrm>
            <a:off x="8379169" y="564976"/>
            <a:ext cx="1502591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Descarga a río</a:t>
            </a:r>
            <a:endParaRPr lang="es-ES" dirty="0"/>
          </a:p>
        </p:txBody>
      </p:sp>
      <p:sp>
        <p:nvSpPr>
          <p:cNvPr id="66" name="Right Arrow 65"/>
          <p:cNvSpPr/>
          <p:nvPr/>
        </p:nvSpPr>
        <p:spPr>
          <a:xfrm rot="16200000">
            <a:off x="3263576" y="4948986"/>
            <a:ext cx="292711" cy="174650"/>
          </a:xfrm>
          <a:prstGeom prst="rightArrow">
            <a:avLst/>
          </a:prstGeom>
          <a:solidFill>
            <a:srgbClr val="58280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ight Arrow 66"/>
          <p:cNvSpPr/>
          <p:nvPr/>
        </p:nvSpPr>
        <p:spPr>
          <a:xfrm rot="1419119">
            <a:off x="3803302" y="2209132"/>
            <a:ext cx="1303277" cy="163021"/>
          </a:xfrm>
          <a:prstGeom prst="rightArrow">
            <a:avLst/>
          </a:prstGeom>
          <a:solidFill>
            <a:srgbClr val="F4AF8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ight Arrow 67"/>
          <p:cNvSpPr/>
          <p:nvPr/>
        </p:nvSpPr>
        <p:spPr>
          <a:xfrm rot="1419119">
            <a:off x="5290803" y="2645321"/>
            <a:ext cx="243873" cy="68757"/>
          </a:xfrm>
          <a:prstGeom prst="rightArrow">
            <a:avLst/>
          </a:prstGeom>
          <a:solidFill>
            <a:srgbClr val="F4AF8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Right Arrow 68"/>
          <p:cNvSpPr/>
          <p:nvPr/>
        </p:nvSpPr>
        <p:spPr>
          <a:xfrm rot="12295127">
            <a:off x="5326754" y="2563268"/>
            <a:ext cx="243873" cy="68757"/>
          </a:xfrm>
          <a:prstGeom prst="rightArrow">
            <a:avLst/>
          </a:prstGeom>
          <a:solidFill>
            <a:srgbClr val="2E75B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ight Arrow 69"/>
          <p:cNvSpPr/>
          <p:nvPr/>
        </p:nvSpPr>
        <p:spPr>
          <a:xfrm rot="13017831">
            <a:off x="4838633" y="2313110"/>
            <a:ext cx="243873" cy="68757"/>
          </a:xfrm>
          <a:prstGeom prst="rightArrow">
            <a:avLst/>
          </a:prstGeom>
          <a:solidFill>
            <a:srgbClr val="F4AF8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ight Arrow 70"/>
          <p:cNvSpPr/>
          <p:nvPr/>
        </p:nvSpPr>
        <p:spPr>
          <a:xfrm rot="2293839">
            <a:off x="4897086" y="2267413"/>
            <a:ext cx="243873" cy="68757"/>
          </a:xfrm>
          <a:prstGeom prst="rightArrow">
            <a:avLst/>
          </a:prstGeom>
          <a:solidFill>
            <a:srgbClr val="2E75B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ight Arrow 71"/>
          <p:cNvSpPr/>
          <p:nvPr/>
        </p:nvSpPr>
        <p:spPr>
          <a:xfrm rot="18805744">
            <a:off x="5289626" y="2320748"/>
            <a:ext cx="243873" cy="68757"/>
          </a:xfrm>
          <a:prstGeom prst="rightArrow">
            <a:avLst/>
          </a:prstGeom>
          <a:solidFill>
            <a:srgbClr val="F4AF8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ight Arrow 72"/>
          <p:cNvSpPr/>
          <p:nvPr/>
        </p:nvSpPr>
        <p:spPr>
          <a:xfrm rot="8081752">
            <a:off x="5228823" y="2265736"/>
            <a:ext cx="243873" cy="68757"/>
          </a:xfrm>
          <a:prstGeom prst="rightArrow">
            <a:avLst/>
          </a:prstGeom>
          <a:solidFill>
            <a:srgbClr val="2E75B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ight Arrow 73"/>
          <p:cNvSpPr/>
          <p:nvPr/>
        </p:nvSpPr>
        <p:spPr>
          <a:xfrm rot="9150135">
            <a:off x="4844232" y="2682356"/>
            <a:ext cx="243873" cy="68757"/>
          </a:xfrm>
          <a:prstGeom prst="rightArrow">
            <a:avLst/>
          </a:prstGeom>
          <a:solidFill>
            <a:srgbClr val="F4AF8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5" name="Right Arrow 74"/>
          <p:cNvSpPr/>
          <p:nvPr/>
        </p:nvSpPr>
        <p:spPr>
          <a:xfrm rot="20026143">
            <a:off x="4815368" y="2612629"/>
            <a:ext cx="243873" cy="68757"/>
          </a:xfrm>
          <a:prstGeom prst="rightArrow">
            <a:avLst/>
          </a:prstGeom>
          <a:solidFill>
            <a:srgbClr val="2E75B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Right Arrow 75"/>
          <p:cNvSpPr/>
          <p:nvPr/>
        </p:nvSpPr>
        <p:spPr>
          <a:xfrm rot="17315369">
            <a:off x="4995550" y="2018587"/>
            <a:ext cx="479585" cy="115522"/>
          </a:xfrm>
          <a:prstGeom prst="rightArrow">
            <a:avLst>
              <a:gd name="adj1" fmla="val 38959"/>
              <a:gd name="adj2" fmla="val 50000"/>
            </a:avLst>
          </a:prstGeom>
          <a:solidFill>
            <a:srgbClr val="2E75B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Right Arrow 76"/>
          <p:cNvSpPr/>
          <p:nvPr/>
        </p:nvSpPr>
        <p:spPr>
          <a:xfrm rot="20921099">
            <a:off x="5405464" y="1610744"/>
            <a:ext cx="939255" cy="106623"/>
          </a:xfrm>
          <a:prstGeom prst="rightArrow">
            <a:avLst>
              <a:gd name="adj1" fmla="val 38959"/>
              <a:gd name="adj2" fmla="val 50000"/>
            </a:avLst>
          </a:prstGeom>
          <a:solidFill>
            <a:srgbClr val="2E75B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Bent-Up Arrow 77"/>
          <p:cNvSpPr/>
          <p:nvPr/>
        </p:nvSpPr>
        <p:spPr>
          <a:xfrm>
            <a:off x="7585538" y="592485"/>
            <a:ext cx="2495313" cy="982508"/>
          </a:xfrm>
          <a:prstGeom prst="bentUpArrow">
            <a:avLst>
              <a:gd name="adj1" fmla="val 4884"/>
              <a:gd name="adj2" fmla="val 7307"/>
              <a:gd name="adj3" fmla="val 14094"/>
            </a:avLst>
          </a:prstGeom>
          <a:solidFill>
            <a:srgbClr val="2E75B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TextBox 62"/>
          <p:cNvSpPr txBox="1"/>
          <p:nvPr/>
        </p:nvSpPr>
        <p:spPr>
          <a:xfrm>
            <a:off x="7434557" y="974153"/>
            <a:ext cx="2095574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Cámara de cloración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70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8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300"/>
                            </p:stCondLst>
                            <p:childTnLst>
                              <p:par>
                                <p:cTn id="58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5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100"/>
                            </p:stCondLst>
                            <p:childTnLst>
                              <p:par>
                                <p:cTn id="65" presetID="6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300" fill="hold"/>
                                        <p:tgtEl>
                                          <p:spTgt spid="6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4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900"/>
                            </p:stCondLst>
                            <p:childTnLst>
                              <p:par>
                                <p:cTn id="76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5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2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7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67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200"/>
                            </p:stCondLst>
                            <p:childTnLst>
                              <p:par>
                                <p:cTn id="91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15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7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15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15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15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3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8800"/>
                            </p:stCondLst>
                            <p:childTnLst>
                              <p:par>
                                <p:cTn id="129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2" dur="15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1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15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91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9600"/>
                            </p:stCondLst>
                            <p:childTnLst>
                              <p:par>
                                <p:cTn id="142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15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99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400"/>
                            </p:stCondLst>
                            <p:childTnLst>
                              <p:par>
                                <p:cTn id="149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15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150" fill="hold"/>
                                        <p:tgtEl>
                                          <p:spTgt spid="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54" grpId="0" animBg="1"/>
      <p:bldP spid="53" grpId="0" animBg="1"/>
      <p:bldP spid="33" grpId="0" animBg="1"/>
      <p:bldP spid="34" grpId="0" animBg="1"/>
      <p:bldP spid="35" grpId="0" animBg="1"/>
      <p:bldP spid="35" grpId="1" animBg="1"/>
      <p:bldP spid="36" grpId="0" animBg="1"/>
      <p:bldP spid="38" grpId="0" animBg="1"/>
      <p:bldP spid="38" grpId="1" animBg="1"/>
      <p:bldP spid="40" grpId="0" animBg="1"/>
      <p:bldP spid="40" grpId="1" animBg="1"/>
      <p:bldP spid="45" grpId="0" animBg="1"/>
      <p:bldP spid="48" grpId="0" animBg="1"/>
      <p:bldP spid="60" grpId="0" animBg="1"/>
      <p:bldP spid="60" grpId="1" animBg="1"/>
      <p:bldP spid="59" grpId="0" animBg="1"/>
      <p:bldP spid="62" grpId="0" animBg="1"/>
      <p:bldP spid="61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6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1" y="698270"/>
            <a:ext cx="4234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Circuito de tratamiento principal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22961" y="2042578"/>
            <a:ext cx="324954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Caudal medio a tratar: 483 m3/h</a:t>
            </a:r>
          </a:p>
          <a:p>
            <a:endParaRPr lang="es-ES" dirty="0" smtClean="0"/>
          </a:p>
          <a:p>
            <a:r>
              <a:rPr lang="es-ES" dirty="0"/>
              <a:t>Caudal </a:t>
            </a:r>
            <a:r>
              <a:rPr lang="es-ES" dirty="0" smtClean="0"/>
              <a:t>pico </a:t>
            </a:r>
            <a:r>
              <a:rPr lang="es-ES" dirty="0"/>
              <a:t>a tratar: </a:t>
            </a:r>
            <a:r>
              <a:rPr lang="es-ES" dirty="0" smtClean="0"/>
              <a:t>945 </a:t>
            </a:r>
            <a:r>
              <a:rPr lang="es-ES" dirty="0"/>
              <a:t>m3/h</a:t>
            </a:r>
          </a:p>
          <a:p>
            <a:endParaRPr lang="es-ES" dirty="0"/>
          </a:p>
          <a:p>
            <a:r>
              <a:rPr lang="es-ES" dirty="0" smtClean="0"/>
              <a:t>DBO5 de ingreso: 2405 </a:t>
            </a:r>
            <a:r>
              <a:rPr lang="es-ES" dirty="0" err="1" smtClean="0"/>
              <a:t>Tn</a:t>
            </a:r>
            <a:r>
              <a:rPr lang="es-ES" dirty="0" smtClean="0"/>
              <a:t>/día</a:t>
            </a:r>
          </a:p>
          <a:p>
            <a:endParaRPr lang="es-ES" dirty="0"/>
          </a:p>
          <a:p>
            <a:r>
              <a:rPr lang="es-ES" dirty="0" smtClean="0"/>
              <a:t>DBO5 de salida: 15 mg/l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20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99" y="1401436"/>
            <a:ext cx="7122696" cy="4464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97" y="1398148"/>
            <a:ext cx="7245430" cy="4522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4234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Circuito de tratamiento principal</a:t>
            </a:r>
            <a:endParaRPr lang="es-ES" sz="2400" dirty="0"/>
          </a:p>
        </p:txBody>
      </p:sp>
      <p:sp>
        <p:nvSpPr>
          <p:cNvPr id="32" name="Right Arrow 31"/>
          <p:cNvSpPr/>
          <p:nvPr/>
        </p:nvSpPr>
        <p:spPr>
          <a:xfrm rot="13313430">
            <a:off x="5672193" y="508472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07" y="2198607"/>
            <a:ext cx="1702317" cy="60388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>
            <a:off x="7844519" y="2500547"/>
            <a:ext cx="492539" cy="163021"/>
          </a:xfrm>
          <a:prstGeom prst="rightArrow">
            <a:avLst/>
          </a:prstGeom>
          <a:solidFill>
            <a:srgbClr val="58280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TextBox 50"/>
          <p:cNvSpPr txBox="1"/>
          <p:nvPr/>
        </p:nvSpPr>
        <p:spPr>
          <a:xfrm>
            <a:off x="1536814" y="2388882"/>
            <a:ext cx="3571584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Extracción de lodos de clarificadores</a:t>
            </a:r>
            <a:endParaRPr lang="es-ES" dirty="0"/>
          </a:p>
        </p:txBody>
      </p:sp>
      <p:sp>
        <p:nvSpPr>
          <p:cNvPr id="54" name="Right Arrow 53"/>
          <p:cNvSpPr/>
          <p:nvPr/>
        </p:nvSpPr>
        <p:spPr>
          <a:xfrm rot="12600590">
            <a:off x="5667290" y="410322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TextBox 52"/>
          <p:cNvSpPr txBox="1"/>
          <p:nvPr/>
        </p:nvSpPr>
        <p:spPr>
          <a:xfrm>
            <a:off x="5931936" y="4278550"/>
            <a:ext cx="1999265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err="1" smtClean="0"/>
              <a:t>Espesador</a:t>
            </a:r>
            <a:r>
              <a:rPr lang="es-ES" dirty="0" smtClean="0"/>
              <a:t> de lodos</a:t>
            </a:r>
            <a:endParaRPr lang="es-ES" dirty="0"/>
          </a:p>
        </p:txBody>
      </p:sp>
      <p:sp>
        <p:nvSpPr>
          <p:cNvPr id="55" name="TextBox 54"/>
          <p:cNvSpPr txBox="1"/>
          <p:nvPr/>
        </p:nvSpPr>
        <p:spPr>
          <a:xfrm>
            <a:off x="10051324" y="2446626"/>
            <a:ext cx="1712328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Disposición final</a:t>
            </a:r>
            <a:endParaRPr lang="es-ES" dirty="0"/>
          </a:p>
        </p:txBody>
      </p:sp>
      <p:sp>
        <p:nvSpPr>
          <p:cNvPr id="58" name="Right Arrow 57"/>
          <p:cNvSpPr/>
          <p:nvPr/>
        </p:nvSpPr>
        <p:spPr>
          <a:xfrm rot="2621514">
            <a:off x="7132323" y="1998053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TextBox 56"/>
          <p:cNvSpPr txBox="1"/>
          <p:nvPr/>
        </p:nvSpPr>
        <p:spPr>
          <a:xfrm>
            <a:off x="6138085" y="1650821"/>
            <a:ext cx="1592039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Deshidratación</a:t>
            </a:r>
            <a:endParaRPr lang="es-ES" dirty="0"/>
          </a:p>
        </p:txBody>
      </p:sp>
      <p:sp>
        <p:nvSpPr>
          <p:cNvPr id="34" name="TextBox 33"/>
          <p:cNvSpPr txBox="1"/>
          <p:nvPr/>
        </p:nvSpPr>
        <p:spPr>
          <a:xfrm rot="18904776">
            <a:off x="3363714" y="3737373"/>
            <a:ext cx="1469139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Recirculación</a:t>
            </a:r>
            <a:endParaRPr lang="es-ES" dirty="0"/>
          </a:p>
        </p:txBody>
      </p:sp>
      <p:sp>
        <p:nvSpPr>
          <p:cNvPr id="38" name="Right Arrow 37"/>
          <p:cNvSpPr/>
          <p:nvPr/>
        </p:nvSpPr>
        <p:spPr>
          <a:xfrm rot="5400000">
            <a:off x="4985409" y="2901620"/>
            <a:ext cx="361286" cy="163021"/>
          </a:xfrm>
          <a:prstGeom prst="rightArrow">
            <a:avLst/>
          </a:prstGeom>
          <a:solidFill>
            <a:srgbClr val="58280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ight Arrow 44"/>
          <p:cNvSpPr/>
          <p:nvPr/>
        </p:nvSpPr>
        <p:spPr>
          <a:xfrm rot="1686344">
            <a:off x="4620625" y="309006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TextBox 47"/>
          <p:cNvSpPr txBox="1"/>
          <p:nvPr/>
        </p:nvSpPr>
        <p:spPr>
          <a:xfrm>
            <a:off x="3001014" y="2850282"/>
            <a:ext cx="1750864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Cámara de lodos</a:t>
            </a:r>
            <a:endParaRPr lang="es-ES" dirty="0"/>
          </a:p>
        </p:txBody>
      </p:sp>
      <p:sp>
        <p:nvSpPr>
          <p:cNvPr id="60" name="Right Arrow 59"/>
          <p:cNvSpPr/>
          <p:nvPr/>
        </p:nvSpPr>
        <p:spPr>
          <a:xfrm rot="3354910">
            <a:off x="2944935" y="1633763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TextBox 58"/>
          <p:cNvSpPr txBox="1"/>
          <p:nvPr/>
        </p:nvSpPr>
        <p:spPr>
          <a:xfrm>
            <a:off x="978949" y="1318458"/>
            <a:ext cx="2103717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Cámara de aireación</a:t>
            </a:r>
            <a:endParaRPr lang="es-ES" dirty="0"/>
          </a:p>
        </p:txBody>
      </p:sp>
      <p:sp>
        <p:nvSpPr>
          <p:cNvPr id="62" name="Right Arrow 61"/>
          <p:cNvSpPr/>
          <p:nvPr/>
        </p:nvSpPr>
        <p:spPr>
          <a:xfrm rot="5400000">
            <a:off x="4531030" y="1494600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TextBox 60"/>
          <p:cNvSpPr txBox="1"/>
          <p:nvPr/>
        </p:nvSpPr>
        <p:spPr>
          <a:xfrm>
            <a:off x="3988162" y="1159279"/>
            <a:ext cx="1460528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Clarificadores</a:t>
            </a:r>
            <a:endParaRPr lang="es-ES" dirty="0"/>
          </a:p>
        </p:txBody>
      </p:sp>
      <p:sp>
        <p:nvSpPr>
          <p:cNvPr id="49" name="Right Arrow 48"/>
          <p:cNvSpPr/>
          <p:nvPr/>
        </p:nvSpPr>
        <p:spPr>
          <a:xfrm rot="3475431">
            <a:off x="5143339" y="3692724"/>
            <a:ext cx="361286" cy="163021"/>
          </a:xfrm>
          <a:prstGeom prst="rightArrow">
            <a:avLst/>
          </a:prstGeom>
          <a:solidFill>
            <a:srgbClr val="58280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ight Arrow 49"/>
          <p:cNvSpPr/>
          <p:nvPr/>
        </p:nvSpPr>
        <p:spPr>
          <a:xfrm rot="8045226">
            <a:off x="3567895" y="4049696"/>
            <a:ext cx="1560423" cy="163021"/>
          </a:xfrm>
          <a:prstGeom prst="rightArrow">
            <a:avLst/>
          </a:prstGeom>
          <a:solidFill>
            <a:srgbClr val="58280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ight Arrow 51"/>
          <p:cNvSpPr/>
          <p:nvPr/>
        </p:nvSpPr>
        <p:spPr>
          <a:xfrm rot="19370453">
            <a:off x="5744026" y="3461559"/>
            <a:ext cx="917727" cy="163021"/>
          </a:xfrm>
          <a:prstGeom prst="rightArrow">
            <a:avLst/>
          </a:prstGeom>
          <a:solidFill>
            <a:srgbClr val="58280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ight Arrow 55"/>
          <p:cNvSpPr/>
          <p:nvPr/>
        </p:nvSpPr>
        <p:spPr>
          <a:xfrm>
            <a:off x="7173062" y="3045897"/>
            <a:ext cx="261496" cy="163021"/>
          </a:xfrm>
          <a:prstGeom prst="rightArrow">
            <a:avLst/>
          </a:prstGeom>
          <a:solidFill>
            <a:srgbClr val="58280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ight Arrow 78"/>
          <p:cNvSpPr/>
          <p:nvPr/>
        </p:nvSpPr>
        <p:spPr>
          <a:xfrm rot="16200000">
            <a:off x="6593816" y="3437633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6313189" y="3687453"/>
            <a:ext cx="228620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Almacenador de lodos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576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800"/>
                            </p:stCondLst>
                            <p:childTnLst>
                              <p:par>
                                <p:cTn id="32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6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100"/>
                            </p:stCondLst>
                            <p:childTnLst>
                              <p:par>
                                <p:cTn id="4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4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900"/>
                            </p:stCondLst>
                            <p:childTnLst>
                              <p:par>
                                <p:cTn id="65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2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32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700"/>
                            </p:stCondLst>
                            <p:childTnLst>
                              <p:par>
                                <p:cTn id="76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5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4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00"/>
                            </p:stCondLst>
                            <p:childTnLst>
                              <p:par>
                                <p:cTn id="9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73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8300"/>
                            </p:stCondLst>
                            <p:childTnLst>
                              <p:par>
                                <p:cTn id="10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7" grpId="0" animBg="1"/>
      <p:bldP spid="47" grpId="1" animBg="1"/>
      <p:bldP spid="51" grpId="0" animBg="1"/>
      <p:bldP spid="54" grpId="0" animBg="1"/>
      <p:bldP spid="53" grpId="0" animBg="1"/>
      <p:bldP spid="55" grpId="0" animBg="1"/>
      <p:bldP spid="58" grpId="0" animBg="1"/>
      <p:bldP spid="57" grpId="0" animBg="1"/>
      <p:bldP spid="34" grpId="0" animBg="1"/>
      <p:bldP spid="38" grpId="0" animBg="1"/>
      <p:bldP spid="38" grpId="1" animBg="1"/>
      <p:bldP spid="45" grpId="0" animBg="1"/>
      <p:bldP spid="48" grpId="0" animBg="1"/>
      <p:bldP spid="60" grpId="0" animBg="1"/>
      <p:bldP spid="59" grpId="0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56" grpId="0" animBg="1"/>
      <p:bldP spid="56" grpId="1" animBg="1"/>
      <p:bldP spid="79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1" y="698270"/>
            <a:ext cx="421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Circuito de tratamiento de lodos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22961" y="2042578"/>
            <a:ext cx="39668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Caudal de lodos a tratar: 16 m3/h</a:t>
            </a:r>
          </a:p>
          <a:p>
            <a:endParaRPr lang="es-ES" dirty="0"/>
          </a:p>
          <a:p>
            <a:r>
              <a:rPr lang="es-ES" dirty="0" smtClean="0"/>
              <a:t>Porcentaje de sequedad: 20</a:t>
            </a:r>
            <a:r>
              <a:rPr lang="es-ES" dirty="0" smtClean="0"/>
              <a:t>%</a:t>
            </a:r>
          </a:p>
          <a:p>
            <a:endParaRPr lang="es-ES" dirty="0"/>
          </a:p>
          <a:p>
            <a:r>
              <a:rPr lang="es-ES" dirty="0" smtClean="0"/>
              <a:t>Disposición final de lodos en el </a:t>
            </a:r>
            <a:r>
              <a:rPr lang="es-ES" dirty="0" err="1" smtClean="0"/>
              <a:t>CEAMSE</a:t>
            </a:r>
            <a:r>
              <a:rPr lang="es-ES" dirty="0" smtClean="0"/>
              <a:t>.</a:t>
            </a:r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295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4308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Evaluación de impacto ambiental</a:t>
            </a:r>
            <a:endParaRPr lang="es-E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534166" y="1748972"/>
            <a:ext cx="4661276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Definición de factores ambientales y antrópicos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2737933" y="2482047"/>
            <a:ext cx="6525633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Definición de acciones representativas de construcción y operación</a:t>
            </a:r>
            <a:endParaRPr lang="es-ES" dirty="0"/>
          </a:p>
        </p:txBody>
      </p:sp>
      <p:sp>
        <p:nvSpPr>
          <p:cNvPr id="10" name="TextBox 9"/>
          <p:cNvSpPr txBox="1"/>
          <p:nvPr/>
        </p:nvSpPr>
        <p:spPr>
          <a:xfrm>
            <a:off x="2213789" y="3224873"/>
            <a:ext cx="7759240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Definición de indicadores de ponderación: Signo, magnitud, alcance, persistencia</a:t>
            </a:r>
            <a:endParaRPr lang="es-ES" dirty="0"/>
          </a:p>
        </p:txBody>
      </p:sp>
      <p:sp>
        <p:nvSpPr>
          <p:cNvPr id="11" name="TextBox 10"/>
          <p:cNvSpPr txBox="1"/>
          <p:nvPr/>
        </p:nvSpPr>
        <p:spPr>
          <a:xfrm>
            <a:off x="3163478" y="3952280"/>
            <a:ext cx="6093399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Análisis de los diferentes impactos mediante matriz de </a:t>
            </a:r>
            <a:r>
              <a:rPr lang="es-ES" dirty="0" err="1" smtClean="0"/>
              <a:t>Leopold</a:t>
            </a:r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2872493" y="4679687"/>
            <a:ext cx="6808852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Identificación de los impactos desfavorables y positivos más relevantes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3137437" y="5407094"/>
            <a:ext cx="6278963" cy="369332"/>
          </a:xfrm>
          <a:prstGeom prst="rect">
            <a:avLst/>
          </a:prstGeom>
          <a:ln>
            <a:solidFill>
              <a:srgbClr val="A8BDD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Proposición de medidas de mitigación de impactos desfavorables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1019002" y="1266652"/>
            <a:ext cx="1044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Flujograma del estudio</a:t>
            </a:r>
            <a:endParaRPr lang="es-ES" dirty="0"/>
          </a:p>
        </p:txBody>
      </p:sp>
      <p:sp>
        <p:nvSpPr>
          <p:cNvPr id="3" name="Down Arrow 2"/>
          <p:cNvSpPr/>
          <p:nvPr/>
        </p:nvSpPr>
        <p:spPr>
          <a:xfrm>
            <a:off x="5695950" y="2129866"/>
            <a:ext cx="219075" cy="342656"/>
          </a:xfrm>
          <a:prstGeom prst="downArrow">
            <a:avLst/>
          </a:prstGeom>
          <a:solidFill>
            <a:schemeClr val="bg1"/>
          </a:solidFill>
          <a:ln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Down Arrow 14"/>
          <p:cNvSpPr/>
          <p:nvPr/>
        </p:nvSpPr>
        <p:spPr>
          <a:xfrm>
            <a:off x="5695950" y="2872466"/>
            <a:ext cx="219075" cy="342656"/>
          </a:xfrm>
          <a:prstGeom prst="downArrow">
            <a:avLst/>
          </a:prstGeom>
          <a:solidFill>
            <a:schemeClr val="bg1"/>
          </a:solidFill>
          <a:ln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Down Arrow 15"/>
          <p:cNvSpPr/>
          <p:nvPr/>
        </p:nvSpPr>
        <p:spPr>
          <a:xfrm>
            <a:off x="5695950" y="3605701"/>
            <a:ext cx="219075" cy="342656"/>
          </a:xfrm>
          <a:prstGeom prst="downArrow">
            <a:avLst/>
          </a:prstGeom>
          <a:solidFill>
            <a:schemeClr val="bg1"/>
          </a:solidFill>
          <a:ln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Down Arrow 16"/>
          <p:cNvSpPr/>
          <p:nvPr/>
        </p:nvSpPr>
        <p:spPr>
          <a:xfrm>
            <a:off x="5695950" y="4329168"/>
            <a:ext cx="219075" cy="342656"/>
          </a:xfrm>
          <a:prstGeom prst="downArrow">
            <a:avLst/>
          </a:prstGeom>
          <a:solidFill>
            <a:schemeClr val="bg1"/>
          </a:solidFill>
          <a:ln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Down Arrow 17"/>
          <p:cNvSpPr/>
          <p:nvPr/>
        </p:nvSpPr>
        <p:spPr>
          <a:xfrm>
            <a:off x="5695950" y="5064438"/>
            <a:ext cx="219075" cy="342656"/>
          </a:xfrm>
          <a:prstGeom prst="downArrow">
            <a:avLst/>
          </a:prstGeom>
          <a:solidFill>
            <a:schemeClr val="bg1"/>
          </a:solidFill>
          <a:ln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527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620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Impactos desfavorables y medidas de mitigación</a:t>
            </a:r>
            <a:endParaRPr lang="es-E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103631" y="3252906"/>
            <a:ext cx="400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/>
              <a:t>ETAPA DE CONSTRUCCIÓN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1232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620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desfavorables y medidas de mitigación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9002" y="1266652"/>
            <a:ext cx="104490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físico – Aire</a:t>
            </a:r>
          </a:p>
          <a:p>
            <a:endParaRPr lang="es-ES" dirty="0" smtClean="0"/>
          </a:p>
          <a:p>
            <a:r>
              <a:rPr lang="es-ES" dirty="0" smtClean="0"/>
              <a:t>Impacto: Alteración de la calidad del aire</a:t>
            </a:r>
          </a:p>
          <a:p>
            <a:endParaRPr lang="es-ES" dirty="0"/>
          </a:p>
          <a:p>
            <a:r>
              <a:rPr lang="es-ES" dirty="0" smtClean="0"/>
              <a:t>Acciones: Limpieza del terreno, implantación del obrador, excavaciones, movimiento de camiones, generación de emisiones gaseosas.</a:t>
            </a:r>
          </a:p>
          <a:p>
            <a:endParaRPr lang="es-ES" dirty="0"/>
          </a:p>
          <a:p>
            <a:r>
              <a:rPr lang="es-ES" dirty="0" smtClean="0"/>
              <a:t>Medidas de mitigación: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Establecer plan de limpieza de obra, minimizando la dispersión de polvo por movimiento de maquinarias.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Establecer plan de mantenimiento preventivo de unidades de transporte (combustión adecuada).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Enrasar carga de camiones y colocar lona </a:t>
            </a:r>
            <a:r>
              <a:rPr lang="es-ES" dirty="0" err="1" smtClean="0"/>
              <a:t>cobertora</a:t>
            </a:r>
            <a:r>
              <a:rPr lang="es-E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Riego de los acopios de tierra y escombros.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Cubrir con lonas materiales almacenados a granel.</a:t>
            </a:r>
          </a:p>
          <a:p>
            <a:pPr marL="285750" indent="-285750">
              <a:buFontTx/>
              <a:buChar char="-"/>
            </a:pPr>
            <a:endParaRPr lang="es-ES" dirty="0" smtClean="0"/>
          </a:p>
          <a:p>
            <a:pPr marL="285750" indent="-285750">
              <a:buFontTx/>
              <a:buChar char="-"/>
            </a:pP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/>
              <a:t>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039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1"/>
            <a:ext cx="1085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Prefactibilidad</a:t>
            </a:r>
            <a:r>
              <a:rPr lang="es-ES" sz="2400" dirty="0" smtClean="0"/>
              <a:t> del ADA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05" y="1484930"/>
            <a:ext cx="2967037" cy="47005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87" y="1522062"/>
            <a:ext cx="3148013" cy="4626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1" y="1083736"/>
            <a:ext cx="1074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Prefactibilidad</a:t>
            </a:r>
            <a:r>
              <a:rPr lang="es-ES" dirty="0" smtClean="0"/>
              <a:t> hidráulica, de explotación del recurso hídrico y subterráneo y para el vuelco de efluentes líquidos</a:t>
            </a:r>
            <a:r>
              <a:rPr lang="es-ES" dirty="0"/>
              <a:t>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7088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620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desfavorables y medidas de mitigación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9002" y="1266652"/>
            <a:ext cx="105252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natural – Suelo</a:t>
            </a:r>
          </a:p>
          <a:p>
            <a:endParaRPr lang="es-ES" dirty="0" smtClean="0"/>
          </a:p>
          <a:p>
            <a:r>
              <a:rPr lang="es-ES" dirty="0" smtClean="0"/>
              <a:t>Impacto: Alteración de la calidad del suelo</a:t>
            </a:r>
          </a:p>
          <a:p>
            <a:endParaRPr lang="es-ES" dirty="0"/>
          </a:p>
          <a:p>
            <a:r>
              <a:rPr lang="es-ES" dirty="0" smtClean="0"/>
              <a:t>Acciones: Limpieza del terreno, implantación del obrador, excavaciones, generación de residuos asimilables a domiciliarios y no domiciliarios, acopio de materiales.</a:t>
            </a:r>
          </a:p>
          <a:p>
            <a:endParaRPr lang="es-ES" dirty="0"/>
          </a:p>
          <a:p>
            <a:r>
              <a:rPr lang="es-ES" dirty="0" smtClean="0"/>
              <a:t>Medidas de mitigación: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Minimizar área de ocupación del obrador.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Minimizar el área del parque de maquinarias.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Reutilizar el suelo original para el relleno de las áreas excavadas donde las características requeridas lo permita.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Resguardar y reutilizar el suelo natural extraído.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Acotar las áreas de acopio de materiales sobre superficies de suelo libre.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Establecer plan de segregación de residuos.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No utilizar el área de suelo libre para tareas de mantenimiento, carga de combustible y limpieza de chasis	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Realizar tareas con líquidos potencialmente contaminantes en suelo de cemento o bandejas de contención.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465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620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desfavorables y medidas de mitigación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9002" y="1266652"/>
            <a:ext cx="105252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natural – Flora y fauna</a:t>
            </a:r>
          </a:p>
          <a:p>
            <a:endParaRPr lang="es-ES" dirty="0" smtClean="0"/>
          </a:p>
          <a:p>
            <a:r>
              <a:rPr lang="es-ES" dirty="0" smtClean="0"/>
              <a:t>Impacto: Alteración y/o modificación de espacios y áreas verdes</a:t>
            </a:r>
          </a:p>
          <a:p>
            <a:endParaRPr lang="es-ES" dirty="0"/>
          </a:p>
          <a:p>
            <a:r>
              <a:rPr lang="es-ES" dirty="0" smtClean="0"/>
              <a:t>Acciones: Limpieza del terreno, excavaciones y apretura de zanjas, movimiento de camiones, ubicación del proyecto.</a:t>
            </a:r>
          </a:p>
          <a:p>
            <a:endParaRPr lang="es-ES" dirty="0"/>
          </a:p>
          <a:p>
            <a:r>
              <a:rPr lang="es-ES" dirty="0" smtClean="0"/>
              <a:t>Medidas de mitigación: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Minimizar el área del parque de maquinarias y minimizar la contaminación visual.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Minimizar la remoción de árboles en el área de obrador, parque de maquinarias y área de trabajo.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Maximizar la replantación de árboles a removerse.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Establecer un plan de </a:t>
            </a:r>
            <a:r>
              <a:rPr lang="es-ES" dirty="0" err="1" smtClean="0"/>
              <a:t>parquización</a:t>
            </a:r>
            <a:r>
              <a:rPr lang="es-ES" dirty="0" smtClean="0"/>
              <a:t> posterior, maximizando las áreas verdes.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713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620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desfavorables y medidas de mitigación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9002" y="1266652"/>
            <a:ext cx="105252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antrópico – Servicios urbanos – Manejo de residuos</a:t>
            </a:r>
          </a:p>
          <a:p>
            <a:endParaRPr lang="es-ES" dirty="0" smtClean="0"/>
          </a:p>
          <a:p>
            <a:r>
              <a:rPr lang="es-ES" dirty="0" smtClean="0"/>
              <a:t>Impacto: Alteración de la calidad del suelo – Alteración de la capacidad de sitios de disposición final de residuos y tratamiento de líquidos.</a:t>
            </a:r>
          </a:p>
          <a:p>
            <a:endParaRPr lang="es-ES" dirty="0"/>
          </a:p>
          <a:p>
            <a:r>
              <a:rPr lang="es-ES" dirty="0" smtClean="0"/>
              <a:t>Acciones: Limpieza del terreno, implantación del obrador, excavaciones, movimiento de personal, generación de residuos asimilables a domiciliario y no domiciliario.</a:t>
            </a:r>
          </a:p>
          <a:p>
            <a:endParaRPr lang="es-ES" dirty="0"/>
          </a:p>
          <a:p>
            <a:r>
              <a:rPr lang="es-ES" dirty="0" smtClean="0"/>
              <a:t>Medidas de mitigación: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Implementar sistema de manejo de residuos de obra, con capacitación de personal, recipientes adecuados y empresas de recolección habilitadas por el municipio.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Acordar con entes oficiales el mantenimiento en condiciones adecuadas de </a:t>
            </a:r>
            <a:r>
              <a:rPr lang="es-ES" dirty="0" err="1" smtClean="0"/>
              <a:t>transitabilidad</a:t>
            </a:r>
            <a:r>
              <a:rPr lang="es-ES" dirty="0" smtClean="0"/>
              <a:t> de los caminos entre la obra y el sitio de disposición final.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Establecer plan de segregación de residuos.</a:t>
            </a:r>
          </a:p>
          <a:p>
            <a:pPr marL="285750" indent="-285750">
              <a:buFontTx/>
              <a:buChar char="-"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88198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620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desfavorables y medidas de mitigación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9002" y="1266652"/>
            <a:ext cx="105252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antrópico – Infraestructura vial – Secundaria y terciaria</a:t>
            </a:r>
          </a:p>
          <a:p>
            <a:endParaRPr lang="es-ES" dirty="0" smtClean="0"/>
          </a:p>
          <a:p>
            <a:r>
              <a:rPr lang="es-ES" dirty="0" smtClean="0"/>
              <a:t>Impacto: Alteración de las vías de circulación de zonas aledañas.</a:t>
            </a:r>
          </a:p>
          <a:p>
            <a:endParaRPr lang="es-ES" dirty="0"/>
          </a:p>
          <a:p>
            <a:r>
              <a:rPr lang="es-ES" dirty="0" smtClean="0"/>
              <a:t>Acciones: Limpieza del terreno, excavaciones, movimiento de personal, movimiento de camiones.</a:t>
            </a:r>
          </a:p>
          <a:p>
            <a:endParaRPr lang="es-ES" dirty="0"/>
          </a:p>
          <a:p>
            <a:r>
              <a:rPr lang="es-ES" dirty="0" smtClean="0"/>
              <a:t>Medidas de mitigación: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Establecer adecuada señalética en las intervenciones de calles y accesos al sector de obras.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Establecer señalización de peligros, avisos de entrada y salida de camiones.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Minimizar movimiento de camiones durante horas pico.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Controlar taras y cargas máximas en camiones, enrasado de carga y estado general de los vehículos a utilizar.</a:t>
            </a:r>
          </a:p>
          <a:p>
            <a:pPr marL="285750" indent="-285750">
              <a:buFontTx/>
              <a:buChar char="-"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7666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620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desfavorables y medidas de mitigación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09933" y="3252906"/>
            <a:ext cx="3391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/>
              <a:t>ETAPA DE OPERACIÓN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89084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620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desfavorables y medidas de mitigación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9002" y="1266652"/>
            <a:ext cx="10525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natural – Agua superficial</a:t>
            </a:r>
          </a:p>
          <a:p>
            <a:endParaRPr lang="es-ES" dirty="0" smtClean="0"/>
          </a:p>
          <a:p>
            <a:r>
              <a:rPr lang="es-ES" dirty="0" smtClean="0"/>
              <a:t>Impacto: Alteración del recurso hídrico </a:t>
            </a:r>
            <a:r>
              <a:rPr lang="es-ES" dirty="0" err="1" smtClean="0"/>
              <a:t>subsuperficial</a:t>
            </a:r>
            <a:r>
              <a:rPr lang="es-ES" dirty="0"/>
              <a:t> </a:t>
            </a:r>
            <a:r>
              <a:rPr lang="es-ES" dirty="0" smtClean="0"/>
              <a:t>y superficial – Alteración del suelo y napa freática.</a:t>
            </a:r>
          </a:p>
          <a:p>
            <a:endParaRPr lang="es-ES" dirty="0"/>
          </a:p>
          <a:p>
            <a:r>
              <a:rPr lang="es-ES" dirty="0" smtClean="0"/>
              <a:t>Acciones: Descarga de efluentes líquidos, disposición de barros</a:t>
            </a:r>
          </a:p>
          <a:p>
            <a:endParaRPr lang="es-ES" dirty="0"/>
          </a:p>
          <a:p>
            <a:r>
              <a:rPr lang="es-ES" dirty="0" smtClean="0"/>
              <a:t>Medidas de mitigación: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Verificar el correcto funcionamiento de las instalaciones de tratamiento de efluentes.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Aplicar plan de monitoreo para verificar cumplimiento de normas de vuelco.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Establecer mecanismos de detección temprana de potenciales contingencias que afecten al vuelco de efluentes.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Remover inmediatamente con materiales adecuados, los derrames accidentales de combustible.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Realizar análisis de barros y disponerlos en lugares de acuerdo a la legislación vigente.</a:t>
            </a:r>
          </a:p>
          <a:p>
            <a:pPr marL="285750" indent="-285750">
              <a:buFontTx/>
              <a:buChar char="-"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97331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250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Impactos positivos</a:t>
            </a:r>
            <a:endParaRPr lang="es-E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103631" y="3252906"/>
            <a:ext cx="400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/>
              <a:t>ETAPA DE CONSTRUCCIÓN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14202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250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</a:t>
            </a:r>
            <a:r>
              <a:rPr lang="es-ES" sz="2400" dirty="0" smtClean="0"/>
              <a:t>positivos</a:t>
            </a:r>
            <a:endParaRPr lang="es-E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19002" y="1266652"/>
            <a:ext cx="105252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natural – Suelo</a:t>
            </a:r>
          </a:p>
          <a:p>
            <a:endParaRPr lang="es-ES" dirty="0" smtClean="0"/>
          </a:p>
          <a:p>
            <a:r>
              <a:rPr lang="es-ES" dirty="0" smtClean="0"/>
              <a:t>Acciones: Recuperación - Replantación</a:t>
            </a:r>
          </a:p>
          <a:p>
            <a:endParaRPr lang="es-ES" dirty="0"/>
          </a:p>
          <a:p>
            <a:r>
              <a:rPr lang="es-ES" dirty="0" smtClean="0"/>
              <a:t>Impactos asociados:</a:t>
            </a:r>
          </a:p>
          <a:p>
            <a:pPr marL="285750" indent="-285750">
              <a:buFontTx/>
              <a:buChar char="-"/>
            </a:pPr>
            <a:r>
              <a:rPr lang="es-ES" dirty="0"/>
              <a:t>Reutilizar el suelo original para el relleno de las áreas excavadas donde las características requeridas lo permita.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Resguardo del suelo natural original extraído a fin de reutilizarlo posteriormente, evitando ingresar suelo </a:t>
            </a:r>
            <a:r>
              <a:rPr lang="es-ES" dirty="0" err="1" smtClean="0"/>
              <a:t>alóctono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51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250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</a:t>
            </a:r>
            <a:r>
              <a:rPr lang="es-ES" sz="2400" dirty="0" smtClean="0"/>
              <a:t>positivos</a:t>
            </a:r>
            <a:endParaRPr lang="es-E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19002" y="1266652"/>
            <a:ext cx="10525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natural – Biológico – Flora y fauna</a:t>
            </a:r>
          </a:p>
          <a:p>
            <a:endParaRPr lang="es-ES" dirty="0" smtClean="0"/>
          </a:p>
          <a:p>
            <a:r>
              <a:rPr lang="es-ES" dirty="0" smtClean="0"/>
              <a:t>Acciones: Recuperación – Replantación – Integración con el paisaje</a:t>
            </a:r>
          </a:p>
          <a:p>
            <a:endParaRPr lang="es-ES" dirty="0"/>
          </a:p>
          <a:p>
            <a:r>
              <a:rPr lang="es-ES" dirty="0" smtClean="0"/>
              <a:t>Impactos asociados: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Maximizar replantación de especímenes a removerse. Prestar atención a aquellos individuos con riqueza cultural en el área.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Establecer un adecuado plan de </a:t>
            </a:r>
            <a:r>
              <a:rPr lang="es-ES" dirty="0" err="1" smtClean="0"/>
              <a:t>parquización</a:t>
            </a:r>
            <a:r>
              <a:rPr lang="es-ES" dirty="0" smtClean="0"/>
              <a:t> posterior, maximizando las áreas verdes.</a:t>
            </a:r>
          </a:p>
        </p:txBody>
      </p:sp>
    </p:spTree>
    <p:extLst>
      <p:ext uri="{BB962C8B-B14F-4D97-AF65-F5344CB8AC3E}">
        <p14:creationId xmlns:p14="http://schemas.microsoft.com/office/powerpoint/2010/main" val="188637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250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</a:t>
            </a:r>
            <a:r>
              <a:rPr lang="es-ES" sz="2400" dirty="0" smtClean="0"/>
              <a:t>positivos</a:t>
            </a:r>
            <a:endParaRPr lang="es-E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19002" y="1266652"/>
            <a:ext cx="10525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antrópico – Aspectos económicos directos</a:t>
            </a:r>
          </a:p>
          <a:p>
            <a:endParaRPr lang="es-ES" dirty="0" smtClean="0"/>
          </a:p>
          <a:p>
            <a:r>
              <a:rPr lang="es-ES" dirty="0" smtClean="0"/>
              <a:t>Acciones: Implantación del obrador – Movimiento de personal</a:t>
            </a:r>
          </a:p>
          <a:p>
            <a:endParaRPr lang="es-ES" dirty="0"/>
          </a:p>
          <a:p>
            <a:r>
              <a:rPr lang="es-ES" dirty="0" smtClean="0"/>
              <a:t>Impactos asociados: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Aumento de demanda de mano de obra directa para la construcción de la nueva planta de tratamiento.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Aumento de demanda de distintos tipos de servicios secundarios.</a:t>
            </a:r>
          </a:p>
        </p:txBody>
      </p:sp>
    </p:spTree>
    <p:extLst>
      <p:ext uri="{BB962C8B-B14F-4D97-AF65-F5344CB8AC3E}">
        <p14:creationId xmlns:p14="http://schemas.microsoft.com/office/powerpoint/2010/main" val="138466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1"/>
            <a:ext cx="1085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Declaración </a:t>
            </a:r>
            <a:r>
              <a:rPr lang="es-ES" sz="2400" dirty="0" smtClean="0"/>
              <a:t>de aptitud </a:t>
            </a:r>
            <a:r>
              <a:rPr lang="es-ES" sz="2400" dirty="0"/>
              <a:t>ambiental </a:t>
            </a:r>
            <a:r>
              <a:rPr lang="es-ES" sz="2400" dirty="0" err="1" smtClean="0"/>
              <a:t>OPDS</a:t>
            </a:r>
            <a:endParaRPr lang="es-E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1" y="1504562"/>
            <a:ext cx="3257550" cy="434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2"/>
          <a:stretch/>
        </p:blipFill>
        <p:spPr>
          <a:xfrm>
            <a:off x="7805871" y="1503471"/>
            <a:ext cx="3425966" cy="4344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07" y="1503473"/>
            <a:ext cx="3258367" cy="43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250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Impactos positivos</a:t>
            </a:r>
            <a:endParaRPr lang="es-E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09933" y="3252906"/>
            <a:ext cx="3391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/>
              <a:t>ETAPA DE OPERACIÓN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01423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250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</a:t>
            </a:r>
            <a:r>
              <a:rPr lang="es-ES" sz="2400" dirty="0" smtClean="0"/>
              <a:t>positivos</a:t>
            </a:r>
            <a:endParaRPr lang="es-E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19002" y="1266652"/>
            <a:ext cx="10525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antrópico – Población cercana – Calidad ambiental</a:t>
            </a:r>
          </a:p>
          <a:p>
            <a:endParaRPr lang="es-ES" dirty="0" smtClean="0"/>
          </a:p>
          <a:p>
            <a:r>
              <a:rPr lang="es-ES" dirty="0" smtClean="0"/>
              <a:t>Acciones: Empleo</a:t>
            </a:r>
          </a:p>
          <a:p>
            <a:endParaRPr lang="es-ES" dirty="0"/>
          </a:p>
          <a:p>
            <a:r>
              <a:rPr lang="es-ES" dirty="0" smtClean="0"/>
              <a:t>Impactos asociados: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Contratación directa para tareas de operación y mantenimiento.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Contratación de contratistas para tareas menores de mantenimiento.</a:t>
            </a:r>
          </a:p>
        </p:txBody>
      </p:sp>
    </p:spTree>
    <p:extLst>
      <p:ext uri="{BB962C8B-B14F-4D97-AF65-F5344CB8AC3E}">
        <p14:creationId xmlns:p14="http://schemas.microsoft.com/office/powerpoint/2010/main" val="421536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250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Impactos </a:t>
            </a:r>
            <a:r>
              <a:rPr lang="es-ES" sz="2400" dirty="0" smtClean="0"/>
              <a:t>positivos</a:t>
            </a:r>
            <a:endParaRPr lang="es-E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19002" y="1266652"/>
            <a:ext cx="10525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antrópico – Población cercana – Calidad ambiental</a:t>
            </a:r>
          </a:p>
          <a:p>
            <a:endParaRPr lang="es-ES" dirty="0" smtClean="0"/>
          </a:p>
          <a:p>
            <a:r>
              <a:rPr lang="es-ES" dirty="0" smtClean="0"/>
              <a:t>Acciones: Salud, Calidad de vida, Condiciones higiénico-sanitarias</a:t>
            </a:r>
          </a:p>
          <a:p>
            <a:endParaRPr lang="es-ES" dirty="0"/>
          </a:p>
          <a:p>
            <a:r>
              <a:rPr lang="es-ES" dirty="0" smtClean="0"/>
              <a:t>Impactos asociados: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Generará un impacto positivo muy importante sobre la salud de la población y especialmente sobre el saneamiento del sector, debido a que el objetivo del proyecto es mejorar las condiciones la calidad de vida y las condiciones higiénico-sanitarias de la población relacionada.</a:t>
            </a:r>
          </a:p>
        </p:txBody>
      </p:sp>
    </p:spTree>
    <p:extLst>
      <p:ext uri="{BB962C8B-B14F-4D97-AF65-F5344CB8AC3E}">
        <p14:creationId xmlns:p14="http://schemas.microsoft.com/office/powerpoint/2010/main" val="405735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61" y="698270"/>
            <a:ext cx="373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Planta de tratamiento actual</a:t>
            </a:r>
            <a:endParaRPr lang="es-E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99" y="1401436"/>
            <a:ext cx="7122696" cy="44641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99" y="1457007"/>
            <a:ext cx="7224201" cy="476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373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Planta de tratamiento actual</a:t>
            </a:r>
            <a:endParaRPr lang="es-E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99" y="1401436"/>
            <a:ext cx="7122696" cy="446418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6200000">
            <a:off x="4669799" y="5850410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3829049" y="6032649"/>
            <a:ext cx="2030749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Ingreso de personal</a:t>
            </a:r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9495799" y="2154710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/>
          <p:cNvSpPr txBox="1"/>
          <p:nvPr/>
        </p:nvSpPr>
        <p:spPr>
          <a:xfrm>
            <a:off x="9495799" y="1747064"/>
            <a:ext cx="2112951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Ingreso de camiones</a:t>
            </a:r>
            <a:endParaRPr lang="es-ES" dirty="0"/>
          </a:p>
        </p:txBody>
      </p:sp>
      <p:sp>
        <p:nvSpPr>
          <p:cNvPr id="11" name="TextBox 10"/>
          <p:cNvSpPr txBox="1"/>
          <p:nvPr/>
        </p:nvSpPr>
        <p:spPr>
          <a:xfrm>
            <a:off x="9048749" y="3264196"/>
            <a:ext cx="1761957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Playas de secado</a:t>
            </a:r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6626940" y="963399"/>
            <a:ext cx="2095574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cloración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6000926" y="3197963"/>
            <a:ext cx="1547796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Tanque </a:t>
            </a:r>
            <a:r>
              <a:rPr lang="es-ES" dirty="0" err="1" smtClean="0"/>
              <a:t>Imhoff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4178963" y="3658405"/>
            <a:ext cx="1755737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Pozo de bombeo</a:t>
            </a:r>
            <a:endParaRPr lang="es-ES" dirty="0"/>
          </a:p>
        </p:txBody>
      </p:sp>
      <p:sp>
        <p:nvSpPr>
          <p:cNvPr id="15" name="TextBox 14"/>
          <p:cNvSpPr txBox="1"/>
          <p:nvPr/>
        </p:nvSpPr>
        <p:spPr>
          <a:xfrm>
            <a:off x="3884696" y="4161242"/>
            <a:ext cx="1665456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Tanque de agua</a:t>
            </a:r>
            <a:endParaRPr lang="es-ES" dirty="0"/>
          </a:p>
        </p:txBody>
      </p:sp>
      <p:sp>
        <p:nvSpPr>
          <p:cNvPr id="18" name="Right Arrow 17"/>
          <p:cNvSpPr/>
          <p:nvPr/>
        </p:nvSpPr>
        <p:spPr>
          <a:xfrm rot="2695009">
            <a:off x="5875602" y="402592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ight Arrow 18"/>
          <p:cNvSpPr/>
          <p:nvPr/>
        </p:nvSpPr>
        <p:spPr>
          <a:xfrm rot="5400000">
            <a:off x="6579315" y="3614920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ight Arrow 19"/>
          <p:cNvSpPr/>
          <p:nvPr/>
        </p:nvSpPr>
        <p:spPr>
          <a:xfrm rot="5400000">
            <a:off x="5049169" y="4578199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ight Arrow 20"/>
          <p:cNvSpPr/>
          <p:nvPr/>
        </p:nvSpPr>
        <p:spPr>
          <a:xfrm rot="2695009">
            <a:off x="4262657" y="4989926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3523379" y="4664079"/>
            <a:ext cx="843501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Oficina</a:t>
            </a:r>
            <a:endParaRPr lang="es-ES" dirty="0"/>
          </a:p>
        </p:txBody>
      </p:sp>
      <p:sp>
        <p:nvSpPr>
          <p:cNvPr id="22" name="Right Arrow 21"/>
          <p:cNvSpPr/>
          <p:nvPr/>
        </p:nvSpPr>
        <p:spPr>
          <a:xfrm rot="2695009">
            <a:off x="2942500" y="5101638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08161" y="4782843"/>
            <a:ext cx="619080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Casa</a:t>
            </a:r>
            <a:endParaRPr lang="es-E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498637" y="1379153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ight Arrow 24"/>
          <p:cNvSpPr/>
          <p:nvPr/>
        </p:nvSpPr>
        <p:spPr>
          <a:xfrm rot="12859728">
            <a:off x="6236486" y="550653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8877944">
            <a:off x="8547889" y="555395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ight Arrow 26"/>
          <p:cNvSpPr/>
          <p:nvPr/>
        </p:nvSpPr>
        <p:spPr>
          <a:xfrm rot="16200000">
            <a:off x="7515264" y="5578408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6325062" y="5894445"/>
            <a:ext cx="2442400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Cámaras de distribución</a:t>
            </a:r>
            <a:endParaRPr lang="es-ES" dirty="0"/>
          </a:p>
        </p:txBody>
      </p:sp>
      <p:sp>
        <p:nvSpPr>
          <p:cNvPr id="28" name="Right Arrow 27"/>
          <p:cNvSpPr/>
          <p:nvPr/>
        </p:nvSpPr>
        <p:spPr>
          <a:xfrm rot="10800000">
            <a:off x="9042178" y="3662545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Box 28"/>
          <p:cNvSpPr txBox="1"/>
          <p:nvPr/>
        </p:nvSpPr>
        <p:spPr>
          <a:xfrm>
            <a:off x="8935575" y="1239227"/>
            <a:ext cx="226690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Descarga de camiones</a:t>
            </a:r>
            <a:endParaRPr lang="es-ES" dirty="0"/>
          </a:p>
        </p:txBody>
      </p:sp>
      <p:sp>
        <p:nvSpPr>
          <p:cNvPr id="30" name="Right Arrow 29"/>
          <p:cNvSpPr/>
          <p:nvPr/>
        </p:nvSpPr>
        <p:spPr>
          <a:xfrm rot="7180478">
            <a:off x="8661981" y="1677730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6657553" y="4747594"/>
            <a:ext cx="193059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ingreso</a:t>
            </a:r>
            <a:endParaRPr lang="es-ES" dirty="0"/>
          </a:p>
        </p:txBody>
      </p:sp>
      <p:sp>
        <p:nvSpPr>
          <p:cNvPr id="32" name="Right Arrow 31"/>
          <p:cNvSpPr/>
          <p:nvPr/>
        </p:nvSpPr>
        <p:spPr>
          <a:xfrm rot="8620516">
            <a:off x="6312197" y="488979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29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8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16" grpId="0" animBg="1"/>
      <p:bldP spid="22" grpId="0" animBg="1"/>
      <p:bldP spid="17" grpId="0" animBg="1"/>
      <p:bldP spid="23" grpId="0" animBg="1"/>
      <p:bldP spid="25" grpId="0" animBg="1"/>
      <p:bldP spid="26" grpId="0" animBg="1"/>
      <p:bldP spid="27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27" y="1401436"/>
            <a:ext cx="7122696" cy="4464184"/>
          </a:xfrm>
          <a:prstGeom prst="rect">
            <a:avLst/>
          </a:prstGeom>
          <a:solidFill>
            <a:srgbClr val="74350A"/>
          </a:solidFill>
          <a:ln w="6350">
            <a:solidFill>
              <a:schemeClr val="bg1"/>
            </a:solidFill>
          </a:ln>
        </p:spPr>
      </p:pic>
      <p:sp>
        <p:nvSpPr>
          <p:cNvPr id="112" name="Right Arrow 111"/>
          <p:cNvSpPr/>
          <p:nvPr/>
        </p:nvSpPr>
        <p:spPr>
          <a:xfrm rot="17487643">
            <a:off x="5957292" y="2873742"/>
            <a:ext cx="2300224" cy="151590"/>
          </a:xfrm>
          <a:prstGeom prst="rightArrow">
            <a:avLst/>
          </a:prstGeom>
          <a:solidFill>
            <a:srgbClr val="2E75B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/>
          <p:cNvSpPr txBox="1"/>
          <p:nvPr/>
        </p:nvSpPr>
        <p:spPr>
          <a:xfrm>
            <a:off x="822961" y="698270"/>
            <a:ext cx="2002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Proceso actual</a:t>
            </a:r>
            <a:endParaRPr lang="es-E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048749" y="3264196"/>
            <a:ext cx="1761957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Playas de secado</a:t>
            </a:r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6626940" y="963399"/>
            <a:ext cx="2095574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cloración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4806126" y="3213027"/>
            <a:ext cx="1547796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Tanque </a:t>
            </a:r>
            <a:r>
              <a:rPr lang="es-ES" dirty="0" err="1" smtClean="0"/>
              <a:t>Imhoff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4178963" y="3658405"/>
            <a:ext cx="1755737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Pozo de bombeo</a:t>
            </a:r>
            <a:endParaRPr lang="es-ES" dirty="0"/>
          </a:p>
        </p:txBody>
      </p:sp>
      <p:sp>
        <p:nvSpPr>
          <p:cNvPr id="18" name="Right Arrow 17"/>
          <p:cNvSpPr/>
          <p:nvPr/>
        </p:nvSpPr>
        <p:spPr>
          <a:xfrm rot="2695009">
            <a:off x="5875602" y="4025922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ight Arrow 18"/>
          <p:cNvSpPr/>
          <p:nvPr/>
        </p:nvSpPr>
        <p:spPr>
          <a:xfrm rot="3283667">
            <a:off x="6235109" y="3611810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ight Arrow 22"/>
          <p:cNvSpPr/>
          <p:nvPr/>
        </p:nvSpPr>
        <p:spPr>
          <a:xfrm rot="5400000">
            <a:off x="7498637" y="1379153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ight Arrow 27"/>
          <p:cNvSpPr/>
          <p:nvPr/>
        </p:nvSpPr>
        <p:spPr>
          <a:xfrm rot="10800000">
            <a:off x="9042178" y="3662545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Box 28"/>
          <p:cNvSpPr txBox="1"/>
          <p:nvPr/>
        </p:nvSpPr>
        <p:spPr>
          <a:xfrm>
            <a:off x="8899605" y="1143063"/>
            <a:ext cx="226690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Descarga de camiones</a:t>
            </a:r>
            <a:endParaRPr lang="es-ES" dirty="0"/>
          </a:p>
        </p:txBody>
      </p:sp>
      <p:sp>
        <p:nvSpPr>
          <p:cNvPr id="30" name="Right Arrow 29"/>
          <p:cNvSpPr/>
          <p:nvPr/>
        </p:nvSpPr>
        <p:spPr>
          <a:xfrm rot="7180478">
            <a:off x="8661981" y="1677730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/>
          <p:cNvSpPr txBox="1"/>
          <p:nvPr/>
        </p:nvSpPr>
        <p:spPr>
          <a:xfrm>
            <a:off x="3970793" y="5465578"/>
            <a:ext cx="1930593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Cámara de ingreso</a:t>
            </a:r>
            <a:endParaRPr lang="es-ES" dirty="0"/>
          </a:p>
        </p:txBody>
      </p:sp>
      <p:sp>
        <p:nvSpPr>
          <p:cNvPr id="32" name="Right Arrow 31"/>
          <p:cNvSpPr/>
          <p:nvPr/>
        </p:nvSpPr>
        <p:spPr>
          <a:xfrm rot="18975129">
            <a:off x="5912776" y="5203737"/>
            <a:ext cx="349250" cy="254000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A8B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916" y="1514243"/>
            <a:ext cx="2071329" cy="7347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144254"/>
            <a:ext cx="1610281" cy="1382704"/>
          </a:xfrm>
          <a:prstGeom prst="rect">
            <a:avLst/>
          </a:prstGeom>
        </p:spPr>
      </p:pic>
      <p:sp>
        <p:nvSpPr>
          <p:cNvPr id="106" name="Bent-Up Arrow 105"/>
          <p:cNvSpPr/>
          <p:nvPr/>
        </p:nvSpPr>
        <p:spPr>
          <a:xfrm rot="5400000" flipV="1">
            <a:off x="5520864" y="2995909"/>
            <a:ext cx="3018297" cy="1381668"/>
          </a:xfrm>
          <a:prstGeom prst="bentUpArrow">
            <a:avLst>
              <a:gd name="adj1" fmla="val 4318"/>
              <a:gd name="adj2" fmla="val 5736"/>
              <a:gd name="adj3" fmla="val 9833"/>
            </a:avLst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Right Arrow 106"/>
          <p:cNvSpPr/>
          <p:nvPr/>
        </p:nvSpPr>
        <p:spPr>
          <a:xfrm rot="10800000">
            <a:off x="7734963" y="2015668"/>
            <a:ext cx="832436" cy="163021"/>
          </a:xfrm>
          <a:prstGeom prst="rightArrow">
            <a:avLst/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Bent-Up Arrow 107"/>
          <p:cNvSpPr/>
          <p:nvPr/>
        </p:nvSpPr>
        <p:spPr>
          <a:xfrm rot="5400000">
            <a:off x="2834622" y="1835235"/>
            <a:ext cx="2878711" cy="3842608"/>
          </a:xfrm>
          <a:prstGeom prst="bentUpArrow">
            <a:avLst>
              <a:gd name="adj1" fmla="val 1680"/>
              <a:gd name="adj2" fmla="val 2595"/>
              <a:gd name="adj3" fmla="val 5235"/>
            </a:avLst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" name="Right Arrow 108"/>
          <p:cNvSpPr/>
          <p:nvPr/>
        </p:nvSpPr>
        <p:spPr>
          <a:xfrm rot="16200000">
            <a:off x="5997395" y="4661634"/>
            <a:ext cx="534010" cy="163021"/>
          </a:xfrm>
          <a:prstGeom prst="rightArrow">
            <a:avLst/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Right Arrow 109"/>
          <p:cNvSpPr/>
          <p:nvPr/>
        </p:nvSpPr>
        <p:spPr>
          <a:xfrm>
            <a:off x="6376082" y="4259930"/>
            <a:ext cx="221479" cy="163021"/>
          </a:xfrm>
          <a:prstGeom prst="rightArrow">
            <a:avLst/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Right Arrow 110"/>
          <p:cNvSpPr/>
          <p:nvPr/>
        </p:nvSpPr>
        <p:spPr>
          <a:xfrm>
            <a:off x="7082499" y="4262136"/>
            <a:ext cx="1035620" cy="163021"/>
          </a:xfrm>
          <a:prstGeom prst="rightArrow">
            <a:avLst/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Bent-Up Arrow 112"/>
          <p:cNvSpPr/>
          <p:nvPr/>
        </p:nvSpPr>
        <p:spPr>
          <a:xfrm>
            <a:off x="8207525" y="867511"/>
            <a:ext cx="1698475" cy="982508"/>
          </a:xfrm>
          <a:prstGeom prst="bentUpArrow">
            <a:avLst>
              <a:gd name="adj1" fmla="val 4884"/>
              <a:gd name="adj2" fmla="val 7307"/>
              <a:gd name="adj3" fmla="val 14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TextBox 113"/>
          <p:cNvSpPr txBox="1"/>
          <p:nvPr/>
        </p:nvSpPr>
        <p:spPr>
          <a:xfrm>
            <a:off x="7143184" y="3892804"/>
            <a:ext cx="737702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Lodos</a:t>
            </a:r>
            <a:endParaRPr lang="es-ES" dirty="0"/>
          </a:p>
        </p:txBody>
      </p:sp>
      <p:sp>
        <p:nvSpPr>
          <p:cNvPr id="115" name="TextBox 114"/>
          <p:cNvSpPr txBox="1"/>
          <p:nvPr/>
        </p:nvSpPr>
        <p:spPr>
          <a:xfrm rot="17557268">
            <a:off x="6352636" y="2322546"/>
            <a:ext cx="1178208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Clarificado</a:t>
            </a:r>
            <a:endParaRPr lang="es-ES" dirty="0"/>
          </a:p>
        </p:txBody>
      </p:sp>
      <p:sp>
        <p:nvSpPr>
          <p:cNvPr id="116" name="TextBox 115"/>
          <p:cNvSpPr txBox="1"/>
          <p:nvPr/>
        </p:nvSpPr>
        <p:spPr>
          <a:xfrm>
            <a:off x="8767462" y="483766"/>
            <a:ext cx="2143664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es-ES" dirty="0" smtClean="0"/>
              <a:t>Descarga a Río </a:t>
            </a:r>
            <a:r>
              <a:rPr lang="es-ES" dirty="0" err="1" smtClean="0"/>
              <a:t>Areco</a:t>
            </a:r>
            <a:endParaRPr lang="es-ES" dirty="0"/>
          </a:p>
        </p:txBody>
      </p:sp>
      <p:sp>
        <p:nvSpPr>
          <p:cNvPr id="117" name="TextBox 116"/>
          <p:cNvSpPr txBox="1"/>
          <p:nvPr/>
        </p:nvSpPr>
        <p:spPr>
          <a:xfrm>
            <a:off x="1046110" y="2899033"/>
            <a:ext cx="1238288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Red cloacal</a:t>
            </a:r>
            <a:endParaRPr lang="es-ES" dirty="0"/>
          </a:p>
        </p:txBody>
      </p:sp>
      <p:sp>
        <p:nvSpPr>
          <p:cNvPr id="118" name="Right Arrow 117"/>
          <p:cNvSpPr/>
          <p:nvPr/>
        </p:nvSpPr>
        <p:spPr>
          <a:xfrm>
            <a:off x="8854734" y="4257992"/>
            <a:ext cx="875085" cy="163021"/>
          </a:xfrm>
          <a:prstGeom prst="rightArrow">
            <a:avLst/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749" y="3939690"/>
            <a:ext cx="2071329" cy="734783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9315113" y="4715375"/>
            <a:ext cx="1712328" cy="369332"/>
          </a:xfrm>
          <a:prstGeom prst="rect">
            <a:avLst/>
          </a:prstGeom>
          <a:ln w="19050">
            <a:solidFill>
              <a:srgbClr val="A8BDD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Disposición final</a:t>
            </a:r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8870156" y="2019328"/>
            <a:ext cx="278774" cy="163021"/>
          </a:xfrm>
          <a:prstGeom prst="rightArrow">
            <a:avLst/>
          </a:prstGeom>
          <a:solidFill>
            <a:srgbClr val="74350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96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00"/>
                            </p:stCondLst>
                            <p:childTnLst>
                              <p:par>
                                <p:cTn id="29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10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6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100"/>
                            </p:stCondLst>
                            <p:childTnLst>
                              <p:par>
                                <p:cTn id="36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50" fill="hold"/>
                                        <p:tgtEl>
                                          <p:spTgt spid="10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2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200"/>
                            </p:stCondLst>
                            <p:childTnLst>
                              <p:par>
                                <p:cTn id="4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7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7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2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2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700"/>
                            </p:stCondLst>
                            <p:childTnLst>
                              <p:par>
                                <p:cTn id="75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0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500"/>
                            </p:stCondLst>
                            <p:childTnLst>
                              <p:par>
                                <p:cTn id="82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150" fill="hold"/>
                                        <p:tgtEl>
                                          <p:spTgt spid="1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8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3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800"/>
                            </p:stCondLst>
                            <p:childTnLst>
                              <p:par>
                                <p:cTn id="9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150" fill="hold"/>
                                        <p:tgtEl>
                                          <p:spTgt spid="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61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1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76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81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6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9600"/>
                            </p:stCondLst>
                            <p:childTnLst>
                              <p:par>
                                <p:cTn id="12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1" dur="1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99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2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1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6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1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2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33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38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48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3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6300"/>
                            </p:stCondLst>
                            <p:childTnLst>
                              <p:par>
                                <p:cTn id="159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0" dur="150" fill="hold"/>
                                        <p:tgtEl>
                                          <p:spTgt spid="1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106" grpId="0" animBg="1"/>
      <p:bldP spid="106" grpId="1" animBg="1"/>
      <p:bldP spid="107" grpId="0" animBg="1"/>
      <p:bldP spid="107" grpId="1" animBg="1"/>
      <p:bldP spid="108" grpId="0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3" grpId="0" animBg="1"/>
      <p:bldP spid="113" grpId="1" animBg="1"/>
      <p:bldP spid="114" grpId="0" animBg="1"/>
      <p:bldP spid="115" grpId="0" animBg="1"/>
      <p:bldP spid="116" grpId="0" animBg="1"/>
      <p:bldP spid="117" grpId="0" animBg="1"/>
      <p:bldP spid="118" grpId="0" animBg="1"/>
      <p:bldP spid="118" grpId="1" animBg="1"/>
      <p:bldP spid="121" grpId="0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4335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Características del proceso actual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80902" y="1895302"/>
            <a:ext cx="51178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Caudal tratado: </a:t>
            </a:r>
            <a:r>
              <a:rPr lang="es-ES" dirty="0" smtClean="0"/>
              <a:t>180-270 m3/h</a:t>
            </a:r>
          </a:p>
          <a:p>
            <a:endParaRPr lang="es-ES" dirty="0" smtClean="0"/>
          </a:p>
          <a:p>
            <a:r>
              <a:rPr lang="es-ES" dirty="0" smtClean="0"/>
              <a:t>DBO5 de salida: 43 mg/l aprox. (límite ADA: 50 mg/l)</a:t>
            </a:r>
          </a:p>
          <a:p>
            <a:endParaRPr lang="es-ES" dirty="0" smtClean="0"/>
          </a:p>
          <a:p>
            <a:r>
              <a:rPr lang="es-ES" dirty="0" smtClean="0"/>
              <a:t>Población servida: </a:t>
            </a:r>
            <a:r>
              <a:rPr lang="es-ES" dirty="0" smtClean="0"/>
              <a:t>15.000 habitantes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026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1" y="75812"/>
            <a:ext cx="11881128" cy="6839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961" y="698270"/>
            <a:ext cx="4306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Problemáticas de la planta actual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80902" y="1895302"/>
            <a:ext cx="99233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smtClean="0"/>
              <a:t>No </a:t>
            </a:r>
            <a:r>
              <a:rPr lang="es-ES" dirty="0"/>
              <a:t>cuenta con la capacidad de tratar el efluente proveniente de la red cloacal que se está instalando.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smtClean="0"/>
              <a:t>Crecidas </a:t>
            </a:r>
            <a:r>
              <a:rPr lang="es-ES" dirty="0"/>
              <a:t>del río disminuye la capacidad de descarga y bypass.</a:t>
            </a:r>
          </a:p>
          <a:p>
            <a:pPr marL="285750" indent="-285750">
              <a:buFontTx/>
              <a:buChar char="-"/>
            </a:pPr>
            <a:endParaRPr lang="es-ES" dirty="0" smtClean="0"/>
          </a:p>
          <a:p>
            <a:pPr marL="285750" indent="-285750">
              <a:buFontTx/>
              <a:buChar char="-"/>
            </a:pPr>
            <a:r>
              <a:rPr lang="es-ES" dirty="0" smtClean="0"/>
              <a:t>Ha habido inundaciones de hasta 1 m en el predio que imposibilitan el funcionamiento de la planta.</a:t>
            </a:r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861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2436</TotalTime>
  <Words>1812</Words>
  <Application>Microsoft Office PowerPoint</Application>
  <PresentationFormat>Widescreen</PresentationFormat>
  <Paragraphs>316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Usuario de Windows</dc:creator>
  <cp:lastModifiedBy>Usuario de Windows</cp:lastModifiedBy>
  <cp:revision>127</cp:revision>
  <dcterms:created xsi:type="dcterms:W3CDTF">2017-12-21T12:14:13Z</dcterms:created>
  <dcterms:modified xsi:type="dcterms:W3CDTF">2017-12-27T20:46:35Z</dcterms:modified>
</cp:coreProperties>
</file>